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65" r:id="rId15"/>
  </p:sldIdLst>
  <p:sldSz cx="14630400" cy="8229600"/>
  <p:notesSz cx="8229600" cy="14630400"/>
  <p:embeddedFontLst>
    <p:embeddedFont>
      <p:font typeface="Bahnschrift Light" panose="020B0502040204020203" pitchFamily="34" charset="0"/>
      <p:regular r:id="rId17"/>
    </p:embeddedFont>
    <p:embeddedFont>
      <p:font typeface="Montserrat"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72" y="240"/>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39.jpeg"/><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42.jpeg"/><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95917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Project Presentation: </a:t>
            </a:r>
            <a:endParaRPr lang="en-US" sz="4450" dirty="0"/>
          </a:p>
        </p:txBody>
      </p:sp>
      <p:sp>
        <p:nvSpPr>
          <p:cNvPr id="4" name="Text 1"/>
          <p:cNvSpPr/>
          <p:nvPr/>
        </p:nvSpPr>
        <p:spPr>
          <a:xfrm>
            <a:off x="6244709" y="3758446"/>
            <a:ext cx="7627382"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                         AI Study Buddy        </a:t>
            </a:r>
            <a:endParaRPr lang="en-US" sz="4450" dirty="0"/>
          </a:p>
        </p:txBody>
      </p:sp>
      <p:sp>
        <p:nvSpPr>
          <p:cNvPr id="5" name="Text 2"/>
          <p:cNvSpPr/>
          <p:nvPr/>
        </p:nvSpPr>
        <p:spPr>
          <a:xfrm>
            <a:off x="6244709" y="4557713"/>
            <a:ext cx="7594640"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    ~ AI Powered Study Planner</a:t>
            </a:r>
            <a:endParaRPr lang="en-US" sz="4450" dirty="0"/>
          </a:p>
        </p:txBody>
      </p:sp>
      <p:pic>
        <p:nvPicPr>
          <p:cNvPr id="6" name="Picture 5"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10-15 094650.png"/>
          <p:cNvPicPr>
            <a:picLocks noChangeAspect="1"/>
          </p:cNvPicPr>
          <p:nvPr/>
        </p:nvPicPr>
        <p:blipFill>
          <a:blip r:embed="rId2"/>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2"/>
          <a:stretch>
            <a:fillRect/>
          </a:stretch>
        </p:blipFill>
        <p:spPr>
          <a:xfrm>
            <a:off x="11566674" y="7651574"/>
            <a:ext cx="3150810" cy="655307"/>
          </a:xfrm>
          <a:prstGeom prst="rect">
            <a:avLst/>
          </a:prstGeom>
        </p:spPr>
      </p:pic>
      <p:pic>
        <p:nvPicPr>
          <p:cNvPr id="5" name="Picture 4">
            <a:extLst>
              <a:ext uri="{FF2B5EF4-FFF2-40B4-BE49-F238E27FC236}">
                <a16:creationId xmlns:a16="http://schemas.microsoft.com/office/drawing/2014/main" id="{29E5A6C6-B3C1-9F55-0E14-B2FA19A9FA77}"/>
              </a:ext>
            </a:extLst>
          </p:cNvPr>
          <p:cNvPicPr>
            <a:picLocks noChangeAspect="1"/>
          </p:cNvPicPr>
          <p:nvPr/>
        </p:nvPicPr>
        <p:blipFill>
          <a:blip r:embed="rId3"/>
          <a:stretch>
            <a:fillRect/>
          </a:stretch>
        </p:blipFill>
        <p:spPr>
          <a:xfrm>
            <a:off x="936238" y="975151"/>
            <a:ext cx="3390900" cy="5610225"/>
          </a:xfrm>
          <a:prstGeom prst="rect">
            <a:avLst/>
          </a:prstGeom>
        </p:spPr>
      </p:pic>
      <p:pic>
        <p:nvPicPr>
          <p:cNvPr id="15" name="Picture 14">
            <a:extLst>
              <a:ext uri="{FF2B5EF4-FFF2-40B4-BE49-F238E27FC236}">
                <a16:creationId xmlns:a16="http://schemas.microsoft.com/office/drawing/2014/main" id="{1AC10DEB-A9F1-26AD-4E38-9A649F9C92EE}"/>
              </a:ext>
            </a:extLst>
          </p:cNvPr>
          <p:cNvPicPr>
            <a:picLocks noChangeAspect="1"/>
          </p:cNvPicPr>
          <p:nvPr/>
        </p:nvPicPr>
        <p:blipFill>
          <a:blip r:embed="rId4"/>
          <a:stretch>
            <a:fillRect/>
          </a:stretch>
        </p:blipFill>
        <p:spPr>
          <a:xfrm>
            <a:off x="5801529" y="975149"/>
            <a:ext cx="3027342" cy="5610225"/>
          </a:xfrm>
          <a:prstGeom prst="rect">
            <a:avLst/>
          </a:prstGeom>
        </p:spPr>
      </p:pic>
      <p:pic>
        <p:nvPicPr>
          <p:cNvPr id="19" name="Picture 18">
            <a:extLst>
              <a:ext uri="{FF2B5EF4-FFF2-40B4-BE49-F238E27FC236}">
                <a16:creationId xmlns:a16="http://schemas.microsoft.com/office/drawing/2014/main" id="{3D3A7C14-C6CA-D9C4-365B-BF3AAC528F26}"/>
              </a:ext>
            </a:extLst>
          </p:cNvPr>
          <p:cNvPicPr>
            <a:picLocks noChangeAspect="1"/>
          </p:cNvPicPr>
          <p:nvPr/>
        </p:nvPicPr>
        <p:blipFill>
          <a:blip r:embed="rId5"/>
          <a:stretch>
            <a:fillRect/>
          </a:stretch>
        </p:blipFill>
        <p:spPr>
          <a:xfrm>
            <a:off x="10490937" y="975150"/>
            <a:ext cx="2974200" cy="5610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10-15 094650.png"/>
          <p:cNvPicPr>
            <a:picLocks noChangeAspect="1"/>
          </p:cNvPicPr>
          <p:nvPr/>
        </p:nvPicPr>
        <p:blipFill>
          <a:blip r:embed="rId2"/>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2"/>
          <a:stretch>
            <a:fillRect/>
          </a:stretch>
        </p:blipFill>
        <p:spPr>
          <a:xfrm>
            <a:off x="11566674" y="7651574"/>
            <a:ext cx="3150810" cy="655307"/>
          </a:xfrm>
          <a:prstGeom prst="rect">
            <a:avLst/>
          </a:prstGeom>
        </p:spPr>
      </p:pic>
      <p:pic>
        <p:nvPicPr>
          <p:cNvPr id="5" name="Picture 4">
            <a:extLst>
              <a:ext uri="{FF2B5EF4-FFF2-40B4-BE49-F238E27FC236}">
                <a16:creationId xmlns:a16="http://schemas.microsoft.com/office/drawing/2014/main" id="{2B4BEA1E-CEF3-0A14-FA5D-CA1B382A4334}"/>
              </a:ext>
            </a:extLst>
          </p:cNvPr>
          <p:cNvPicPr>
            <a:picLocks noChangeAspect="1"/>
          </p:cNvPicPr>
          <p:nvPr/>
        </p:nvPicPr>
        <p:blipFill>
          <a:blip r:embed="rId3"/>
          <a:stretch>
            <a:fillRect/>
          </a:stretch>
        </p:blipFill>
        <p:spPr>
          <a:xfrm>
            <a:off x="1300859" y="1092471"/>
            <a:ext cx="2925453" cy="5520202"/>
          </a:xfrm>
          <a:prstGeom prst="rect">
            <a:avLst/>
          </a:prstGeom>
        </p:spPr>
      </p:pic>
      <p:pic>
        <p:nvPicPr>
          <p:cNvPr id="7" name="Picture 6">
            <a:extLst>
              <a:ext uri="{FF2B5EF4-FFF2-40B4-BE49-F238E27FC236}">
                <a16:creationId xmlns:a16="http://schemas.microsoft.com/office/drawing/2014/main" id="{6F5B458A-3E8C-E43D-03C4-D306AE6BD699}"/>
              </a:ext>
            </a:extLst>
          </p:cNvPr>
          <p:cNvPicPr>
            <a:picLocks noChangeAspect="1"/>
          </p:cNvPicPr>
          <p:nvPr/>
        </p:nvPicPr>
        <p:blipFill>
          <a:blip r:embed="rId4"/>
          <a:stretch>
            <a:fillRect/>
          </a:stretch>
        </p:blipFill>
        <p:spPr>
          <a:xfrm>
            <a:off x="5390340" y="1092471"/>
            <a:ext cx="3093065" cy="5520202"/>
          </a:xfrm>
          <a:prstGeom prst="rect">
            <a:avLst/>
          </a:prstGeom>
        </p:spPr>
      </p:pic>
      <p:pic>
        <p:nvPicPr>
          <p:cNvPr id="9" name="Picture 8">
            <a:extLst>
              <a:ext uri="{FF2B5EF4-FFF2-40B4-BE49-F238E27FC236}">
                <a16:creationId xmlns:a16="http://schemas.microsoft.com/office/drawing/2014/main" id="{E12EA66F-7D36-92F1-6FAC-F429AA512659}"/>
              </a:ext>
            </a:extLst>
          </p:cNvPr>
          <p:cNvPicPr>
            <a:picLocks noChangeAspect="1"/>
          </p:cNvPicPr>
          <p:nvPr/>
        </p:nvPicPr>
        <p:blipFill>
          <a:blip r:embed="rId5"/>
          <a:stretch>
            <a:fillRect/>
          </a:stretch>
        </p:blipFill>
        <p:spPr>
          <a:xfrm>
            <a:off x="9954821" y="1092471"/>
            <a:ext cx="3126328" cy="55202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D1EF0-7A32-D1C8-7B78-FC3E9CC0B0F7}"/>
              </a:ext>
            </a:extLst>
          </p:cNvPr>
          <p:cNvPicPr>
            <a:picLocks noChangeAspect="1"/>
          </p:cNvPicPr>
          <p:nvPr/>
        </p:nvPicPr>
        <p:blipFill>
          <a:blip r:embed="rId2"/>
          <a:stretch>
            <a:fillRect/>
          </a:stretch>
        </p:blipFill>
        <p:spPr>
          <a:xfrm>
            <a:off x="730711" y="880946"/>
            <a:ext cx="3865466" cy="6467707"/>
          </a:xfrm>
          <a:prstGeom prst="rect">
            <a:avLst/>
          </a:prstGeom>
          <a:ln>
            <a:solidFill>
              <a:schemeClr val="tx1"/>
            </a:solidFill>
          </a:ln>
        </p:spPr>
      </p:pic>
      <p:pic>
        <p:nvPicPr>
          <p:cNvPr id="15" name="Picture 14">
            <a:extLst>
              <a:ext uri="{FF2B5EF4-FFF2-40B4-BE49-F238E27FC236}">
                <a16:creationId xmlns:a16="http://schemas.microsoft.com/office/drawing/2014/main" id="{E4DC9AEA-8D2C-88F7-92EC-8FA4BCF2AC88}"/>
              </a:ext>
            </a:extLst>
          </p:cNvPr>
          <p:cNvPicPr>
            <a:picLocks noChangeAspect="1"/>
          </p:cNvPicPr>
          <p:nvPr/>
        </p:nvPicPr>
        <p:blipFill>
          <a:blip r:embed="rId3"/>
          <a:stretch>
            <a:fillRect/>
          </a:stretch>
        </p:blipFill>
        <p:spPr>
          <a:xfrm>
            <a:off x="5513286" y="880945"/>
            <a:ext cx="3307350" cy="6467707"/>
          </a:xfrm>
          <a:prstGeom prst="rect">
            <a:avLst/>
          </a:prstGeom>
          <a:ln>
            <a:solidFill>
              <a:schemeClr val="tx1"/>
            </a:solidFill>
          </a:ln>
        </p:spPr>
      </p:pic>
      <p:pic>
        <p:nvPicPr>
          <p:cNvPr id="17" name="Picture 16">
            <a:extLst>
              <a:ext uri="{FF2B5EF4-FFF2-40B4-BE49-F238E27FC236}">
                <a16:creationId xmlns:a16="http://schemas.microsoft.com/office/drawing/2014/main" id="{9524DA60-0088-1C1B-8718-C6DBB1548B88}"/>
              </a:ext>
            </a:extLst>
          </p:cNvPr>
          <p:cNvPicPr>
            <a:picLocks noChangeAspect="1"/>
          </p:cNvPicPr>
          <p:nvPr/>
        </p:nvPicPr>
        <p:blipFill>
          <a:blip r:embed="rId4"/>
          <a:stretch>
            <a:fillRect/>
          </a:stretch>
        </p:blipFill>
        <p:spPr>
          <a:xfrm>
            <a:off x="9737745" y="880946"/>
            <a:ext cx="3531974" cy="6467707"/>
          </a:xfrm>
          <a:prstGeom prst="rect">
            <a:avLst/>
          </a:prstGeom>
          <a:ln>
            <a:solidFill>
              <a:schemeClr val="tx1"/>
            </a:solidFill>
          </a:ln>
        </p:spPr>
      </p:pic>
    </p:spTree>
    <p:extLst>
      <p:ext uri="{BB962C8B-B14F-4D97-AF65-F5344CB8AC3E}">
        <p14:creationId xmlns:p14="http://schemas.microsoft.com/office/powerpoint/2010/main" val="92375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5F660-23BD-10E4-71B9-AECB8ACBA28E}"/>
              </a:ext>
            </a:extLst>
          </p:cNvPr>
          <p:cNvPicPr>
            <a:picLocks noChangeAspect="1"/>
          </p:cNvPicPr>
          <p:nvPr/>
        </p:nvPicPr>
        <p:blipFill>
          <a:blip r:embed="rId2"/>
          <a:stretch>
            <a:fillRect/>
          </a:stretch>
        </p:blipFill>
        <p:spPr>
          <a:xfrm>
            <a:off x="1076153" y="740780"/>
            <a:ext cx="3510189" cy="6464808"/>
          </a:xfrm>
          <a:prstGeom prst="rect">
            <a:avLst/>
          </a:prstGeom>
          <a:ln>
            <a:solidFill>
              <a:schemeClr val="tx1"/>
            </a:solidFill>
          </a:ln>
        </p:spPr>
      </p:pic>
      <p:pic>
        <p:nvPicPr>
          <p:cNvPr id="5" name="Picture 4">
            <a:extLst>
              <a:ext uri="{FF2B5EF4-FFF2-40B4-BE49-F238E27FC236}">
                <a16:creationId xmlns:a16="http://schemas.microsoft.com/office/drawing/2014/main" id="{BD492E24-ACD0-D6C4-CAF6-F901F802C02F}"/>
              </a:ext>
            </a:extLst>
          </p:cNvPr>
          <p:cNvPicPr>
            <a:picLocks noChangeAspect="1"/>
          </p:cNvPicPr>
          <p:nvPr/>
        </p:nvPicPr>
        <p:blipFill>
          <a:blip r:embed="rId3"/>
          <a:stretch>
            <a:fillRect/>
          </a:stretch>
        </p:blipFill>
        <p:spPr>
          <a:xfrm>
            <a:off x="5508890" y="740780"/>
            <a:ext cx="3555645" cy="6464808"/>
          </a:xfrm>
          <a:prstGeom prst="rect">
            <a:avLst/>
          </a:prstGeom>
          <a:ln>
            <a:solidFill>
              <a:schemeClr val="tx1"/>
            </a:solidFill>
          </a:ln>
        </p:spPr>
      </p:pic>
      <p:pic>
        <p:nvPicPr>
          <p:cNvPr id="7" name="Picture 6">
            <a:extLst>
              <a:ext uri="{FF2B5EF4-FFF2-40B4-BE49-F238E27FC236}">
                <a16:creationId xmlns:a16="http://schemas.microsoft.com/office/drawing/2014/main" id="{3A1309A6-E624-4D86-BED9-FEFA8EAA76A5}"/>
              </a:ext>
            </a:extLst>
          </p:cNvPr>
          <p:cNvPicPr>
            <a:picLocks noChangeAspect="1"/>
          </p:cNvPicPr>
          <p:nvPr/>
        </p:nvPicPr>
        <p:blipFill>
          <a:blip r:embed="rId4"/>
          <a:stretch>
            <a:fillRect/>
          </a:stretch>
        </p:blipFill>
        <p:spPr>
          <a:xfrm>
            <a:off x="9987083" y="740780"/>
            <a:ext cx="3290288" cy="6464808"/>
          </a:xfrm>
          <a:prstGeom prst="rect">
            <a:avLst/>
          </a:prstGeom>
          <a:ln>
            <a:solidFill>
              <a:schemeClr val="tx1"/>
            </a:solidFill>
          </a:ln>
        </p:spPr>
      </p:pic>
    </p:spTree>
    <p:extLst>
      <p:ext uri="{BB962C8B-B14F-4D97-AF65-F5344CB8AC3E}">
        <p14:creationId xmlns:p14="http://schemas.microsoft.com/office/powerpoint/2010/main" val="279472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p:cNvPicPr>
            <a:picLocks noChangeAspect="1"/>
          </p:cNvPicPr>
          <p:nvPr/>
        </p:nvPicPr>
        <p:blipFill>
          <a:blip r:embed="rId2"/>
          <a:stretch>
            <a:fillRect/>
          </a:stretch>
        </p:blipFill>
        <p:spPr>
          <a:xfrm>
            <a:off x="10885" y="3887148"/>
            <a:ext cx="4244475" cy="4315234"/>
          </a:xfrm>
          <a:prstGeom prst="rect">
            <a:avLst/>
          </a:prstGeom>
        </p:spPr>
      </p:pic>
      <p:pic>
        <p:nvPicPr>
          <p:cNvPr id="2" name="Picture 1" descr="Screenshot 2025-10-15 094650.png"/>
          <p:cNvPicPr>
            <a:picLocks noChangeAspect="1"/>
          </p:cNvPicPr>
          <p:nvPr/>
        </p:nvPicPr>
        <p:blipFill>
          <a:blip r:embed="rId3"/>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3"/>
          <a:stretch>
            <a:fillRect/>
          </a:stretch>
        </p:blipFill>
        <p:spPr>
          <a:xfrm>
            <a:off x="11430599" y="7499170"/>
            <a:ext cx="3150810" cy="655307"/>
          </a:xfrm>
          <a:prstGeom prst="rect">
            <a:avLst/>
          </a:prstGeom>
        </p:spPr>
      </p:pic>
      <p:sp>
        <p:nvSpPr>
          <p:cNvPr id="5" name="Rectangle 4"/>
          <p:cNvSpPr/>
          <p:nvPr/>
        </p:nvSpPr>
        <p:spPr>
          <a:xfrm>
            <a:off x="1709057" y="1121619"/>
            <a:ext cx="3602268" cy="1446550"/>
          </a:xfrm>
          <a:prstGeom prst="rect">
            <a:avLst/>
          </a:prstGeom>
        </p:spPr>
        <p:txBody>
          <a:bodyPr wrap="none">
            <a:spAutoFit/>
          </a:bodyPr>
          <a:lstStyle/>
          <a:p>
            <a:r>
              <a:rPr lang="en-US" sz="4400" b="1" dirty="0">
                <a:solidFill>
                  <a:srgbClr val="2E3C4E"/>
                </a:solidFill>
                <a:latin typeface="Barlow Bold" pitchFamily="34" charset="0"/>
                <a:ea typeface="Barlow Bold" pitchFamily="34" charset="-122"/>
                <a:cs typeface="Barlow Bold" pitchFamily="34" charset="-120"/>
              </a:rPr>
              <a:t>Conclusion :</a:t>
            </a:r>
          </a:p>
          <a:p>
            <a:r>
              <a:rPr lang="en-US" sz="4400" b="1" dirty="0">
                <a:solidFill>
                  <a:srgbClr val="2E3C4E"/>
                </a:solidFill>
                <a:latin typeface="Barlow Bold" pitchFamily="34" charset="0"/>
                <a:ea typeface="Barlow Bold" pitchFamily="34" charset="-122"/>
              </a:rPr>
              <a:t>        </a:t>
            </a:r>
            <a:endParaRPr lang="en-US" sz="4400" dirty="0"/>
          </a:p>
        </p:txBody>
      </p:sp>
      <p:sp>
        <p:nvSpPr>
          <p:cNvPr id="8" name="TextBox 7"/>
          <p:cNvSpPr txBox="1"/>
          <p:nvPr/>
        </p:nvSpPr>
        <p:spPr>
          <a:xfrm>
            <a:off x="3739244" y="2094640"/>
            <a:ext cx="9895114" cy="4832092"/>
          </a:xfrm>
          <a:prstGeom prst="rect">
            <a:avLst/>
          </a:prstGeom>
          <a:noFill/>
        </p:spPr>
        <p:txBody>
          <a:bodyPr wrap="square" rtlCol="0">
            <a:spAutoFit/>
          </a:bodyPr>
          <a:lstStyle/>
          <a:p>
            <a:r>
              <a:rPr lang="en-US" sz="2800" dirty="0">
                <a:latin typeface="Bahnschrift Light" pitchFamily="34" charset="0"/>
              </a:rPr>
              <a:t>        AI Study Buddy is a smart, AI-powered study planner designed to simplify and personalize </a:t>
            </a:r>
            <a:r>
              <a:rPr lang="en-US" sz="2800" dirty="0" err="1">
                <a:latin typeface="Bahnschrift Light" pitchFamily="34" charset="0"/>
              </a:rPr>
              <a:t>learning.It</a:t>
            </a:r>
            <a:r>
              <a:rPr lang="en-US" sz="2800" dirty="0">
                <a:latin typeface="Bahnschrift Light" pitchFamily="34" charset="0"/>
              </a:rPr>
              <a:t> helps students automate schedules, set reminders, and track progress efficiently. By applying the Design Thinking process, we identified real student challenges and created a user-friendly, intelligent solution. The project shows how AI can improve consistency, motivation, and productivity in daily </a:t>
            </a:r>
            <a:r>
              <a:rPr lang="en-US" sz="2800" dirty="0" err="1">
                <a:latin typeface="Bahnschrift Light" pitchFamily="34" charset="0"/>
              </a:rPr>
              <a:t>learning.In</a:t>
            </a:r>
            <a:r>
              <a:rPr lang="en-US" sz="2800" dirty="0">
                <a:latin typeface="Bahnschrift Light" pitchFamily="34" charset="0"/>
              </a:rPr>
              <a:t> the future, we aim to integrate machine learning, mobile app support, and calendar synchronization for better </a:t>
            </a:r>
            <a:r>
              <a:rPr lang="en-US" sz="2800" dirty="0" err="1">
                <a:latin typeface="Bahnschrift Light" pitchFamily="34" charset="0"/>
              </a:rPr>
              <a:t>usability.Our</a:t>
            </a:r>
            <a:r>
              <a:rPr lang="en-US" sz="2800" dirty="0">
                <a:latin typeface="Bahnschrift Light" pitchFamily="34" charset="0"/>
              </a:rPr>
              <a:t> vision: “To help every student study smarter, not harder.”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1387" y="488275"/>
            <a:ext cx="4087654" cy="291941"/>
          </a:xfrm>
          <a:prstGeom prst="rect">
            <a:avLst/>
          </a:prstGeom>
          <a:noFill/>
          <a:ln/>
        </p:spPr>
        <p:txBody>
          <a:bodyPr wrap="none" lIns="0" tIns="0" rIns="0" bIns="0" rtlCol="0" anchor="t"/>
          <a:lstStyle/>
          <a:p>
            <a:pPr marL="0" indent="0" algn="l">
              <a:lnSpc>
                <a:spcPts val="2250"/>
              </a:lnSpc>
              <a:buNone/>
            </a:pPr>
            <a:r>
              <a:rPr lang="en-US" sz="1800" b="1" dirty="0">
                <a:solidFill>
                  <a:srgbClr val="2E3C4E"/>
                </a:solidFill>
                <a:latin typeface="Barlow Bold" pitchFamily="34" charset="0"/>
                <a:ea typeface="Barlow Bold" pitchFamily="34" charset="-122"/>
                <a:cs typeface="Barlow Bold" pitchFamily="34" charset="-120"/>
              </a:rPr>
              <a:t>PRESENTATION OF LEARNING PROJECT</a:t>
            </a:r>
            <a:endParaRPr lang="en-US" sz="1800" dirty="0"/>
          </a:p>
        </p:txBody>
      </p:sp>
      <p:sp>
        <p:nvSpPr>
          <p:cNvPr id="3" name="Text 1"/>
          <p:cNvSpPr/>
          <p:nvPr/>
        </p:nvSpPr>
        <p:spPr>
          <a:xfrm>
            <a:off x="621387" y="1046559"/>
            <a:ext cx="11507748" cy="806053"/>
          </a:xfrm>
          <a:prstGeom prst="rect">
            <a:avLst/>
          </a:prstGeom>
          <a:noFill/>
          <a:ln/>
        </p:spPr>
        <p:txBody>
          <a:bodyPr wrap="none" lIns="0" tIns="0" rIns="0" bIns="0" rtlCol="0" anchor="t"/>
          <a:lstStyle/>
          <a:p>
            <a:pPr marL="0" indent="0" algn="l">
              <a:lnSpc>
                <a:spcPts val="6300"/>
              </a:lnSpc>
              <a:buNone/>
            </a:pPr>
            <a:r>
              <a:rPr lang="en-US" sz="5050" b="1" dirty="0">
                <a:solidFill>
                  <a:srgbClr val="2E3C4E"/>
                </a:solidFill>
                <a:latin typeface="Barlow Bold" pitchFamily="34" charset="0"/>
                <a:ea typeface="Barlow Bold" pitchFamily="34" charset="-122"/>
                <a:cs typeface="Barlow Bold" pitchFamily="34" charset="-120"/>
              </a:rPr>
              <a:t>Study Buddy – AI Powered Study Planner</a:t>
            </a:r>
            <a:endParaRPr lang="en-US" sz="5050" dirty="0"/>
          </a:p>
        </p:txBody>
      </p:sp>
      <p:sp>
        <p:nvSpPr>
          <p:cNvPr id="4" name="Text 2"/>
          <p:cNvSpPr/>
          <p:nvPr/>
        </p:nvSpPr>
        <p:spPr>
          <a:xfrm>
            <a:off x="621387" y="2278737"/>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600" dirty="0">
                <a:solidFill>
                  <a:srgbClr val="384653"/>
                </a:solidFill>
                <a:latin typeface="Montserrat" pitchFamily="34" charset="0"/>
                <a:ea typeface="Montserrat" pitchFamily="34" charset="-122"/>
                <a:cs typeface="Montserrat" pitchFamily="34" charset="-120"/>
              </a:rPr>
              <a:t>Presented by :    </a:t>
            </a:r>
            <a:r>
              <a:rPr lang="en-US" sz="1600" b="1" i="1" dirty="0">
                <a:solidFill>
                  <a:srgbClr val="384653"/>
                </a:solidFill>
                <a:latin typeface="Montserrat" pitchFamily="34" charset="0"/>
                <a:ea typeface="Montserrat" pitchFamily="34" charset="-122"/>
                <a:cs typeface="Montserrat" pitchFamily="34" charset="-120"/>
              </a:rPr>
              <a:t>S. Karthika </a:t>
            </a:r>
            <a:endParaRPr lang="en-US" sz="1600" dirty="0"/>
          </a:p>
        </p:txBody>
      </p:sp>
      <p:sp>
        <p:nvSpPr>
          <p:cNvPr id="5" name="Text 3"/>
          <p:cNvSpPr/>
          <p:nvPr/>
        </p:nvSpPr>
        <p:spPr>
          <a:xfrm>
            <a:off x="621387" y="2722483"/>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M. Nadhisha</a:t>
            </a:r>
            <a:endParaRPr lang="en-US" sz="1600" dirty="0"/>
          </a:p>
        </p:txBody>
      </p:sp>
      <p:sp>
        <p:nvSpPr>
          <p:cNvPr id="6" name="Text 4"/>
          <p:cNvSpPr/>
          <p:nvPr/>
        </p:nvSpPr>
        <p:spPr>
          <a:xfrm>
            <a:off x="621387" y="3166229"/>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V. Priyadharshini</a:t>
            </a:r>
            <a:endParaRPr lang="en-US" sz="1600" dirty="0"/>
          </a:p>
        </p:txBody>
      </p:sp>
      <p:sp>
        <p:nvSpPr>
          <p:cNvPr id="7" name="Text 5"/>
          <p:cNvSpPr/>
          <p:nvPr/>
        </p:nvSpPr>
        <p:spPr>
          <a:xfrm>
            <a:off x="621387" y="3609975"/>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S. Subhashini</a:t>
            </a:r>
            <a:endParaRPr lang="en-US" sz="1600" dirty="0"/>
          </a:p>
        </p:txBody>
      </p:sp>
      <p:sp>
        <p:nvSpPr>
          <p:cNvPr id="8" name="Text 6"/>
          <p:cNvSpPr/>
          <p:nvPr/>
        </p:nvSpPr>
        <p:spPr>
          <a:xfrm>
            <a:off x="621387" y="4053721"/>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Department: </a:t>
            </a:r>
            <a:r>
              <a:rPr lang="en-US" sz="1350" b="1" dirty="0">
                <a:solidFill>
                  <a:srgbClr val="384653"/>
                </a:solidFill>
                <a:latin typeface="Montserrat" pitchFamily="34" charset="0"/>
                <a:ea typeface="Montserrat" pitchFamily="34" charset="-122"/>
                <a:cs typeface="Montserrat" pitchFamily="34" charset="-120"/>
              </a:rPr>
              <a:t>B. Tech Artificial Intelligence and Data Science.</a:t>
            </a:r>
            <a:endParaRPr lang="en-US" sz="1350" dirty="0"/>
          </a:p>
        </p:txBody>
      </p:sp>
      <p:sp>
        <p:nvSpPr>
          <p:cNvPr id="9" name="Text 7"/>
          <p:cNvSpPr/>
          <p:nvPr/>
        </p:nvSpPr>
        <p:spPr>
          <a:xfrm>
            <a:off x="621387" y="4399717"/>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College: </a:t>
            </a:r>
            <a:r>
              <a:rPr lang="en-US" sz="1350" b="1" dirty="0">
                <a:solidFill>
                  <a:srgbClr val="384653"/>
                </a:solidFill>
                <a:latin typeface="Montserrat" pitchFamily="34" charset="0"/>
                <a:ea typeface="Montserrat" pitchFamily="34" charset="-122"/>
                <a:cs typeface="Montserrat" pitchFamily="34" charset="-120"/>
              </a:rPr>
              <a:t>SKP Engineering College.</a:t>
            </a:r>
            <a:endParaRPr lang="en-US" sz="1350" dirty="0"/>
          </a:p>
        </p:txBody>
      </p:sp>
      <p:pic>
        <p:nvPicPr>
          <p:cNvPr id="10" name="Image 0" descr="preencoded.png"/>
          <p:cNvPicPr>
            <a:picLocks noChangeAspect="1"/>
          </p:cNvPicPr>
          <p:nvPr/>
        </p:nvPicPr>
        <p:blipFill>
          <a:blip r:embed="rId3"/>
          <a:stretch>
            <a:fillRect/>
          </a:stretch>
        </p:blipFill>
        <p:spPr>
          <a:xfrm>
            <a:off x="8921472" y="2318623"/>
            <a:ext cx="5095161" cy="5095161"/>
          </a:xfrm>
          <a:prstGeom prst="rect">
            <a:avLst/>
          </a:prstGeom>
        </p:spPr>
      </p:pic>
      <p:sp>
        <p:nvSpPr>
          <p:cNvPr id="11" name="Text 8"/>
          <p:cNvSpPr/>
          <p:nvPr/>
        </p:nvSpPr>
        <p:spPr>
          <a:xfrm>
            <a:off x="557213" y="6936819"/>
            <a:ext cx="13387626" cy="283964"/>
          </a:xfrm>
          <a:prstGeom prst="rect">
            <a:avLst/>
          </a:prstGeom>
          <a:noFill/>
          <a:ln/>
        </p:spPr>
        <p:txBody>
          <a:bodyPr wrap="none" lIns="0" tIns="0" rIns="0" bIns="0" rtlCol="0" anchor="t"/>
          <a:lstStyle/>
          <a:p>
            <a:pPr marL="0" indent="0" algn="l">
              <a:lnSpc>
                <a:spcPts val="2200"/>
              </a:lnSpc>
              <a:buNone/>
            </a:pPr>
            <a:r>
              <a:rPr lang="en-US" sz="1350" b="1" dirty="0">
                <a:solidFill>
                  <a:srgbClr val="384653"/>
                </a:solidFill>
                <a:latin typeface="Montserrat" pitchFamily="34" charset="0"/>
                <a:ea typeface="Montserrat" pitchFamily="34" charset="-122"/>
                <a:cs typeface="Montserrat" pitchFamily="34" charset="-120"/>
              </a:rPr>
              <a:t>Our project aims to simplify study planning through an AI-powered assistant that adapts to each student’s needs.</a:t>
            </a:r>
            <a:endParaRPr lang="en-US" sz="1350" b="1" dirty="0"/>
          </a:p>
        </p:txBody>
      </p:sp>
      <p:pic>
        <p:nvPicPr>
          <p:cNvPr id="12" name="Picture 11"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26626" y="736878"/>
            <a:ext cx="7890748" cy="942261"/>
          </a:xfrm>
          <a:prstGeom prst="rect">
            <a:avLst/>
          </a:prstGeom>
          <a:noFill/>
          <a:ln/>
        </p:spPr>
        <p:txBody>
          <a:bodyPr wrap="square" lIns="0" tIns="0" rIns="0" bIns="0" rtlCol="0" anchor="t"/>
          <a:lstStyle/>
          <a:p>
            <a:pPr marL="0" indent="0" algn="l">
              <a:lnSpc>
                <a:spcPts val="3700"/>
              </a:lnSpc>
              <a:buNone/>
            </a:pPr>
            <a:r>
              <a:rPr lang="en-US" sz="2950" b="1" dirty="0">
                <a:solidFill>
                  <a:srgbClr val="2E3C4E"/>
                </a:solidFill>
                <a:latin typeface="Barlow Bold" pitchFamily="34" charset="0"/>
                <a:ea typeface="Barlow Bold" pitchFamily="34" charset="-122"/>
                <a:cs typeface="Barlow Bold" pitchFamily="34" charset="-120"/>
              </a:rPr>
              <a:t>Introducing Study Buddy : The Smart Study Assistant</a:t>
            </a:r>
            <a:endParaRPr lang="en-US" sz="2950" dirty="0"/>
          </a:p>
        </p:txBody>
      </p:sp>
      <p:sp>
        <p:nvSpPr>
          <p:cNvPr id="4" name="Shape 1"/>
          <p:cNvSpPr/>
          <p:nvPr/>
        </p:nvSpPr>
        <p:spPr>
          <a:xfrm>
            <a:off x="626626" y="1947624"/>
            <a:ext cx="3855839" cy="1951315"/>
          </a:xfrm>
          <a:prstGeom prst="roundRect">
            <a:avLst>
              <a:gd name="adj" fmla="val 5623"/>
            </a:avLst>
          </a:prstGeom>
          <a:solidFill>
            <a:srgbClr val="FFFFFF"/>
          </a:solidFill>
          <a:ln w="22860">
            <a:solidFill>
              <a:srgbClr val="BACFDD"/>
            </a:solidFill>
            <a:prstDash val="solid"/>
          </a:ln>
        </p:spPr>
      </p:sp>
      <p:pic>
        <p:nvPicPr>
          <p:cNvPr id="5" name="Image 1" descr="preencoded.png"/>
          <p:cNvPicPr>
            <a:picLocks noChangeAspect="1"/>
          </p:cNvPicPr>
          <p:nvPr/>
        </p:nvPicPr>
        <p:blipFill>
          <a:blip r:embed="rId4"/>
          <a:stretch>
            <a:fillRect/>
          </a:stretch>
        </p:blipFill>
        <p:spPr>
          <a:xfrm>
            <a:off x="603766" y="1947624"/>
            <a:ext cx="91440" cy="1951315"/>
          </a:xfrm>
          <a:prstGeom prst="rect">
            <a:avLst/>
          </a:prstGeom>
        </p:spPr>
      </p:pic>
      <p:sp>
        <p:nvSpPr>
          <p:cNvPr id="6" name="Text 2"/>
          <p:cNvSpPr/>
          <p:nvPr/>
        </p:nvSpPr>
        <p:spPr>
          <a:xfrm>
            <a:off x="897017" y="2149435"/>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Challenge</a:t>
            </a:r>
            <a:endParaRPr lang="en-US" sz="1850" dirty="0"/>
          </a:p>
        </p:txBody>
      </p:sp>
      <p:sp>
        <p:nvSpPr>
          <p:cNvPr id="7" name="Text 3"/>
          <p:cNvSpPr/>
          <p:nvPr/>
        </p:nvSpPr>
        <p:spPr>
          <a:xfrm>
            <a:off x="897017" y="2551271"/>
            <a:ext cx="3383637" cy="1145858"/>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Students often struggle with managing complex study schedules and maintaining consistency over time.</a:t>
            </a:r>
            <a:endParaRPr lang="en-US" sz="1400" dirty="0"/>
          </a:p>
        </p:txBody>
      </p:sp>
      <p:sp>
        <p:nvSpPr>
          <p:cNvPr id="8" name="Shape 4"/>
          <p:cNvSpPr/>
          <p:nvPr/>
        </p:nvSpPr>
        <p:spPr>
          <a:xfrm>
            <a:off x="4661416" y="1947624"/>
            <a:ext cx="3855958" cy="1951315"/>
          </a:xfrm>
          <a:prstGeom prst="roundRect">
            <a:avLst>
              <a:gd name="adj" fmla="val 5623"/>
            </a:avLst>
          </a:prstGeom>
          <a:solidFill>
            <a:srgbClr val="FFFFFF"/>
          </a:solidFill>
          <a:ln w="22860">
            <a:solidFill>
              <a:srgbClr val="BACFDD"/>
            </a:solidFill>
            <a:prstDash val="solid"/>
          </a:ln>
        </p:spPr>
      </p:sp>
      <p:pic>
        <p:nvPicPr>
          <p:cNvPr id="9" name="Image 2" descr="preencoded.png"/>
          <p:cNvPicPr>
            <a:picLocks noChangeAspect="1"/>
          </p:cNvPicPr>
          <p:nvPr/>
        </p:nvPicPr>
        <p:blipFill>
          <a:blip r:embed="rId4"/>
          <a:stretch>
            <a:fillRect/>
          </a:stretch>
        </p:blipFill>
        <p:spPr>
          <a:xfrm>
            <a:off x="4638556" y="1947624"/>
            <a:ext cx="91440" cy="1951315"/>
          </a:xfrm>
          <a:prstGeom prst="rect">
            <a:avLst/>
          </a:prstGeom>
        </p:spPr>
      </p:pic>
      <p:sp>
        <p:nvSpPr>
          <p:cNvPr id="10" name="Text 5"/>
          <p:cNvSpPr/>
          <p:nvPr/>
        </p:nvSpPr>
        <p:spPr>
          <a:xfrm>
            <a:off x="4931807" y="2149435"/>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Deficiency</a:t>
            </a:r>
            <a:endParaRPr lang="en-US" sz="1850" dirty="0"/>
          </a:p>
        </p:txBody>
      </p:sp>
      <p:sp>
        <p:nvSpPr>
          <p:cNvPr id="11" name="Text 6"/>
          <p:cNvSpPr/>
          <p:nvPr/>
        </p:nvSpPr>
        <p:spPr>
          <a:xfrm>
            <a:off x="4931807" y="2551271"/>
            <a:ext cx="3383756" cy="1145858"/>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Manual planners are time-consuming, difficult to update, and lack the flexibility needed to adapt to real-life changes.</a:t>
            </a:r>
            <a:endParaRPr lang="en-US" sz="1400" dirty="0"/>
          </a:p>
        </p:txBody>
      </p:sp>
      <p:sp>
        <p:nvSpPr>
          <p:cNvPr id="12" name="Shape 7"/>
          <p:cNvSpPr/>
          <p:nvPr/>
        </p:nvSpPr>
        <p:spPr>
          <a:xfrm>
            <a:off x="626626" y="4077891"/>
            <a:ext cx="3855839" cy="2237780"/>
          </a:xfrm>
          <a:prstGeom prst="roundRect">
            <a:avLst>
              <a:gd name="adj" fmla="val 4903"/>
            </a:avLst>
          </a:prstGeom>
          <a:solidFill>
            <a:srgbClr val="FFFFFF"/>
          </a:solidFill>
          <a:ln w="22860">
            <a:solidFill>
              <a:srgbClr val="BACFDD"/>
            </a:solidFill>
            <a:prstDash val="solid"/>
          </a:ln>
        </p:spPr>
      </p:sp>
      <p:pic>
        <p:nvPicPr>
          <p:cNvPr id="13" name="Image 3" descr="preencoded.png"/>
          <p:cNvPicPr>
            <a:picLocks noChangeAspect="1"/>
          </p:cNvPicPr>
          <p:nvPr/>
        </p:nvPicPr>
        <p:blipFill>
          <a:blip r:embed="rId5"/>
          <a:stretch>
            <a:fillRect/>
          </a:stretch>
        </p:blipFill>
        <p:spPr>
          <a:xfrm>
            <a:off x="603766" y="4077891"/>
            <a:ext cx="91440" cy="2237780"/>
          </a:xfrm>
          <a:prstGeom prst="rect">
            <a:avLst/>
          </a:prstGeom>
        </p:spPr>
      </p:pic>
      <p:sp>
        <p:nvSpPr>
          <p:cNvPr id="14" name="Text 8"/>
          <p:cNvSpPr/>
          <p:nvPr/>
        </p:nvSpPr>
        <p:spPr>
          <a:xfrm>
            <a:off x="897017" y="4279702"/>
            <a:ext cx="2825472"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Solution: Doodle Study</a:t>
            </a:r>
            <a:endParaRPr lang="en-US" sz="1850" dirty="0"/>
          </a:p>
        </p:txBody>
      </p:sp>
      <p:sp>
        <p:nvSpPr>
          <p:cNvPr id="15" name="Text 9"/>
          <p:cNvSpPr/>
          <p:nvPr/>
        </p:nvSpPr>
        <p:spPr>
          <a:xfrm>
            <a:off x="897017" y="4681538"/>
            <a:ext cx="3383637" cy="1432322"/>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A smart AI-based web application that automatically organizes subjects, sets dynamic reminders, and tracks progress with minimal manual input.</a:t>
            </a:r>
            <a:endParaRPr lang="en-US" sz="1400" dirty="0"/>
          </a:p>
        </p:txBody>
      </p:sp>
      <p:sp>
        <p:nvSpPr>
          <p:cNvPr id="16" name="Text 10"/>
          <p:cNvSpPr/>
          <p:nvPr/>
        </p:nvSpPr>
        <p:spPr>
          <a:xfrm>
            <a:off x="895112" y="6718340"/>
            <a:ext cx="7622262" cy="572929"/>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“This project is designed to give every student a personal, intelligent study coach that simplifies and optimizes their learning journey.”</a:t>
            </a:r>
            <a:endParaRPr lang="en-US" sz="1400" dirty="0"/>
          </a:p>
        </p:txBody>
      </p:sp>
      <p:sp>
        <p:nvSpPr>
          <p:cNvPr id="17" name="Shape 11"/>
          <p:cNvSpPr/>
          <p:nvPr/>
        </p:nvSpPr>
        <p:spPr>
          <a:xfrm>
            <a:off x="626626" y="6517005"/>
            <a:ext cx="22860" cy="975598"/>
          </a:xfrm>
          <a:prstGeom prst="rect">
            <a:avLst/>
          </a:prstGeom>
          <a:solidFill>
            <a:srgbClr val="75BAE6"/>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4579" y="349329"/>
            <a:ext cx="4075509" cy="334208"/>
          </a:xfrm>
          <a:prstGeom prst="rect">
            <a:avLst/>
          </a:prstGeom>
          <a:noFill/>
          <a:ln/>
        </p:spPr>
        <p:txBody>
          <a:bodyPr wrap="none" lIns="0" tIns="0" rIns="0" bIns="0" rtlCol="0" anchor="t"/>
          <a:lstStyle/>
          <a:p>
            <a:pPr marL="0" indent="0" algn="l">
              <a:lnSpc>
                <a:spcPts val="2600"/>
              </a:lnSpc>
              <a:buNone/>
            </a:pPr>
            <a:r>
              <a:rPr lang="en-US" sz="2100" b="1" dirty="0">
                <a:solidFill>
                  <a:srgbClr val="2E3C4E"/>
                </a:solidFill>
                <a:latin typeface="Barlow Bold" pitchFamily="34" charset="0"/>
                <a:ea typeface="Barlow Bold" pitchFamily="34" charset="-122"/>
                <a:cs typeface="Barlow Bold" pitchFamily="34" charset="-120"/>
              </a:rPr>
              <a:t>Project Scope and Core Objectives</a:t>
            </a:r>
            <a:endParaRPr lang="en-US" sz="2100" dirty="0"/>
          </a:p>
        </p:txBody>
      </p:sp>
      <p:sp>
        <p:nvSpPr>
          <p:cNvPr id="3" name="Text 1"/>
          <p:cNvSpPr/>
          <p:nvPr/>
        </p:nvSpPr>
        <p:spPr>
          <a:xfrm>
            <a:off x="444579" y="937617"/>
            <a:ext cx="13741241" cy="203240"/>
          </a:xfrm>
          <a:prstGeom prst="rect">
            <a:avLst/>
          </a:prstGeom>
          <a:noFill/>
          <a:ln/>
        </p:spPr>
        <p:txBody>
          <a:bodyPr wrap="non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The main scope of this project is to make studying more organized and consistent through automation, targeting maximum accessibility and personalization.</a:t>
            </a:r>
            <a:endParaRPr lang="en-US" sz="1000" dirty="0"/>
          </a:p>
        </p:txBody>
      </p:sp>
      <p:sp>
        <p:nvSpPr>
          <p:cNvPr id="4" name="Text 2"/>
          <p:cNvSpPr/>
          <p:nvPr/>
        </p:nvSpPr>
        <p:spPr>
          <a:xfrm>
            <a:off x="444579" y="1410772"/>
            <a:ext cx="2005965" cy="258366"/>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Barlow Bold" pitchFamily="34" charset="0"/>
                <a:ea typeface="Barlow Bold" pitchFamily="34" charset="-122"/>
                <a:cs typeface="Barlow Bold" pitchFamily="34" charset="-120"/>
              </a:rPr>
              <a:t>🎯</a:t>
            </a:r>
            <a:r>
              <a:rPr lang="en-US" sz="1550" b="1" dirty="0">
                <a:solidFill>
                  <a:srgbClr val="2E3C4E"/>
                </a:solidFill>
                <a:latin typeface="Barlow Bold" pitchFamily="34" charset="0"/>
                <a:ea typeface="Barlow Bold" pitchFamily="34" charset="-122"/>
                <a:cs typeface="Barlow Bold" pitchFamily="34" charset="-120"/>
              </a:rPr>
              <a:t> Scope</a:t>
            </a:r>
            <a:endParaRPr lang="en-US" sz="1550" dirty="0"/>
          </a:p>
        </p:txBody>
      </p:sp>
      <p:sp>
        <p:nvSpPr>
          <p:cNvPr id="5" name="Text 3"/>
          <p:cNvSpPr/>
          <p:nvPr/>
        </p:nvSpPr>
        <p:spPr>
          <a:xfrm>
            <a:off x="444579" y="1796177"/>
            <a:ext cx="6715720" cy="406479"/>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384653"/>
                </a:solidFill>
                <a:latin typeface="Montserrat" pitchFamily="34" charset="0"/>
                <a:ea typeface="Montserrat" pitchFamily="34" charset="-122"/>
                <a:cs typeface="Montserrat" pitchFamily="34" charset="-120"/>
              </a:rPr>
              <a:t>Designed for a wide user base: students, self-learners, and professionals preparing for competitive exams.</a:t>
            </a:r>
            <a:endParaRPr lang="en-US" sz="1000" dirty="0"/>
          </a:p>
        </p:txBody>
      </p:sp>
      <p:sp>
        <p:nvSpPr>
          <p:cNvPr id="6" name="Text 4"/>
          <p:cNvSpPr/>
          <p:nvPr/>
        </p:nvSpPr>
        <p:spPr>
          <a:xfrm>
            <a:off x="7431999" y="1807063"/>
            <a:ext cx="6715720" cy="2032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384653"/>
                </a:solidFill>
                <a:latin typeface="Montserrat" pitchFamily="34" charset="0"/>
                <a:ea typeface="Montserrat" pitchFamily="34" charset="-122"/>
                <a:cs typeface="Montserrat" pitchFamily="34" charset="-120"/>
              </a:rPr>
              <a:t>Cross-platform compatibility: Seamless functionality on both desktop and mobile devices.</a:t>
            </a:r>
            <a:endParaRPr lang="en-US" sz="1000" dirty="0"/>
          </a:p>
        </p:txBody>
      </p:sp>
      <p:pic>
        <p:nvPicPr>
          <p:cNvPr id="7" name="Image 0" descr="preencoded.png"/>
          <p:cNvPicPr>
            <a:picLocks noChangeAspect="1"/>
          </p:cNvPicPr>
          <p:nvPr/>
        </p:nvPicPr>
        <p:blipFill>
          <a:blip r:embed="rId3"/>
          <a:stretch>
            <a:fillRect/>
          </a:stretch>
        </p:blipFill>
        <p:spPr>
          <a:xfrm>
            <a:off x="444579" y="2478286"/>
            <a:ext cx="5950778" cy="5566257"/>
          </a:xfrm>
          <a:prstGeom prst="rect">
            <a:avLst/>
          </a:prstGeom>
        </p:spPr>
      </p:pic>
      <p:sp>
        <p:nvSpPr>
          <p:cNvPr id="8" name="Text 5"/>
          <p:cNvSpPr/>
          <p:nvPr/>
        </p:nvSpPr>
        <p:spPr>
          <a:xfrm>
            <a:off x="6857218" y="2702212"/>
            <a:ext cx="2005965" cy="258366"/>
          </a:xfrm>
          <a:prstGeom prst="rect">
            <a:avLst/>
          </a:prstGeom>
          <a:noFill/>
          <a:ln/>
        </p:spPr>
        <p:txBody>
          <a:bodyPr wrap="none" lIns="0" tIns="0" rIns="0" bIns="0" rtlCol="0" anchor="t"/>
          <a:lstStyle/>
          <a:p>
            <a:pPr marL="0" indent="0" algn="l">
              <a:lnSpc>
                <a:spcPts val="1950"/>
              </a:lnSpc>
              <a:buNone/>
            </a:pPr>
            <a:r>
              <a:rPr lang="en-US" sz="1200" b="1" dirty="0">
                <a:solidFill>
                  <a:srgbClr val="000000"/>
                </a:solidFill>
                <a:latin typeface="Barlow Bold" pitchFamily="34" charset="0"/>
                <a:ea typeface="Barlow Bold" pitchFamily="34" charset="-122"/>
                <a:cs typeface="Barlow Bold" pitchFamily="34" charset="-120"/>
              </a:rPr>
              <a:t>💡</a:t>
            </a:r>
            <a:r>
              <a:rPr lang="en-US" sz="1200" b="1" dirty="0">
                <a:solidFill>
                  <a:srgbClr val="2E3C4E"/>
                </a:solidFill>
                <a:latin typeface="Barlow Bold" pitchFamily="34" charset="0"/>
                <a:ea typeface="Barlow Bold" pitchFamily="34" charset="-122"/>
                <a:cs typeface="Barlow Bold" pitchFamily="34" charset="-120"/>
              </a:rPr>
              <a:t> Objectives</a:t>
            </a:r>
            <a:endParaRPr lang="en-US" sz="1200" dirty="0"/>
          </a:p>
        </p:txBody>
      </p:sp>
      <p:sp>
        <p:nvSpPr>
          <p:cNvPr id="9" name="Shape 6"/>
          <p:cNvSpPr/>
          <p:nvPr/>
        </p:nvSpPr>
        <p:spPr>
          <a:xfrm>
            <a:off x="6710257" y="3098364"/>
            <a:ext cx="508159" cy="793313"/>
          </a:xfrm>
          <a:prstGeom prst="roundRect">
            <a:avLst>
              <a:gd name="adj" fmla="val 360019"/>
            </a:avLst>
          </a:prstGeom>
          <a:solidFill>
            <a:srgbClr val="D4E9F7"/>
          </a:solidFill>
          <a:ln w="7620">
            <a:solidFill>
              <a:srgbClr val="BACFDD"/>
            </a:solidFill>
            <a:prstDash val="solid"/>
          </a:ln>
        </p:spPr>
      </p:sp>
      <p:sp>
        <p:nvSpPr>
          <p:cNvPr id="10" name="Text 7"/>
          <p:cNvSpPr/>
          <p:nvPr/>
        </p:nvSpPr>
        <p:spPr>
          <a:xfrm>
            <a:off x="6869087" y="3375899"/>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1</a:t>
            </a:r>
            <a:endParaRPr lang="en-US" sz="1500" dirty="0"/>
          </a:p>
        </p:txBody>
      </p:sp>
      <p:sp>
        <p:nvSpPr>
          <p:cNvPr id="11" name="Text 8"/>
          <p:cNvSpPr/>
          <p:nvPr/>
        </p:nvSpPr>
        <p:spPr>
          <a:xfrm>
            <a:off x="7492417" y="3359675"/>
            <a:ext cx="1671638"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Schedule Automation</a:t>
            </a:r>
            <a:endParaRPr lang="en-US" sz="1200" dirty="0"/>
          </a:p>
        </p:txBody>
      </p:sp>
      <p:sp>
        <p:nvSpPr>
          <p:cNvPr id="12" name="Text 9"/>
          <p:cNvSpPr/>
          <p:nvPr/>
        </p:nvSpPr>
        <p:spPr>
          <a:xfrm>
            <a:off x="7492417" y="3695669"/>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Automate the creation of optimal study schedules based on user input and learning goals.</a:t>
            </a:r>
            <a:endParaRPr lang="en-US" sz="1200" dirty="0"/>
          </a:p>
        </p:txBody>
      </p:sp>
      <p:sp>
        <p:nvSpPr>
          <p:cNvPr id="13" name="Shape 10"/>
          <p:cNvSpPr/>
          <p:nvPr/>
        </p:nvSpPr>
        <p:spPr>
          <a:xfrm>
            <a:off x="6721143" y="4060457"/>
            <a:ext cx="508159" cy="793313"/>
          </a:xfrm>
          <a:prstGeom prst="roundRect">
            <a:avLst>
              <a:gd name="adj" fmla="val 360019"/>
            </a:avLst>
          </a:prstGeom>
          <a:solidFill>
            <a:srgbClr val="D4E9F7"/>
          </a:solidFill>
          <a:ln w="7620">
            <a:solidFill>
              <a:srgbClr val="BACFDD"/>
            </a:solidFill>
            <a:prstDash val="solid"/>
          </a:ln>
        </p:spPr>
      </p:sp>
      <p:sp>
        <p:nvSpPr>
          <p:cNvPr id="14" name="Text 11"/>
          <p:cNvSpPr/>
          <p:nvPr/>
        </p:nvSpPr>
        <p:spPr>
          <a:xfrm>
            <a:off x="6879973" y="4337992"/>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2</a:t>
            </a:r>
            <a:endParaRPr lang="en-US" sz="1500" dirty="0"/>
          </a:p>
        </p:txBody>
      </p:sp>
      <p:sp>
        <p:nvSpPr>
          <p:cNvPr id="15" name="Text 12"/>
          <p:cNvSpPr/>
          <p:nvPr/>
        </p:nvSpPr>
        <p:spPr>
          <a:xfrm>
            <a:off x="7492417" y="4280028"/>
            <a:ext cx="1782366"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Personalized Reminders</a:t>
            </a:r>
            <a:endParaRPr lang="en-US" sz="1200" dirty="0"/>
          </a:p>
        </p:txBody>
      </p:sp>
      <p:sp>
        <p:nvSpPr>
          <p:cNvPr id="16" name="Text 13"/>
          <p:cNvSpPr/>
          <p:nvPr/>
        </p:nvSpPr>
        <p:spPr>
          <a:xfrm>
            <a:off x="7492417" y="4616022"/>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Provide timely and flexible reminders to ensure adherence to the study plan.</a:t>
            </a:r>
            <a:endParaRPr lang="en-US" sz="1200" dirty="0"/>
          </a:p>
        </p:txBody>
      </p:sp>
      <p:sp>
        <p:nvSpPr>
          <p:cNvPr id="17" name="Shape 14"/>
          <p:cNvSpPr/>
          <p:nvPr/>
        </p:nvSpPr>
        <p:spPr>
          <a:xfrm>
            <a:off x="6721143" y="4980810"/>
            <a:ext cx="508159" cy="793313"/>
          </a:xfrm>
          <a:prstGeom prst="roundRect">
            <a:avLst>
              <a:gd name="adj" fmla="val 360019"/>
            </a:avLst>
          </a:prstGeom>
          <a:solidFill>
            <a:srgbClr val="D4E9F7"/>
          </a:solidFill>
          <a:ln w="7620">
            <a:solidFill>
              <a:srgbClr val="BACFDD"/>
            </a:solidFill>
            <a:prstDash val="solid"/>
          </a:ln>
        </p:spPr>
      </p:sp>
      <p:sp>
        <p:nvSpPr>
          <p:cNvPr id="18" name="Text 15"/>
          <p:cNvSpPr/>
          <p:nvPr/>
        </p:nvSpPr>
        <p:spPr>
          <a:xfrm>
            <a:off x="6879973" y="5258345"/>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3</a:t>
            </a:r>
            <a:endParaRPr lang="en-US" sz="1500" dirty="0"/>
          </a:p>
        </p:txBody>
      </p:sp>
      <p:sp>
        <p:nvSpPr>
          <p:cNvPr id="19" name="Text 16"/>
          <p:cNvSpPr/>
          <p:nvPr/>
        </p:nvSpPr>
        <p:spPr>
          <a:xfrm>
            <a:off x="7492417" y="5200381"/>
            <a:ext cx="1671638"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Performance Tracking</a:t>
            </a:r>
            <a:endParaRPr lang="en-US" sz="1200" dirty="0"/>
          </a:p>
        </p:txBody>
      </p:sp>
      <p:sp>
        <p:nvSpPr>
          <p:cNvPr id="20" name="Text 17"/>
          <p:cNvSpPr/>
          <p:nvPr/>
        </p:nvSpPr>
        <p:spPr>
          <a:xfrm>
            <a:off x="7492417" y="5536376"/>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Accurately track study progress and analyze performance metrics.</a:t>
            </a:r>
            <a:endParaRPr lang="en-US" sz="1200" dirty="0"/>
          </a:p>
        </p:txBody>
      </p:sp>
      <p:sp>
        <p:nvSpPr>
          <p:cNvPr id="21" name="Shape 18"/>
          <p:cNvSpPr/>
          <p:nvPr/>
        </p:nvSpPr>
        <p:spPr>
          <a:xfrm>
            <a:off x="6721143" y="5901164"/>
            <a:ext cx="508159" cy="793313"/>
          </a:xfrm>
          <a:prstGeom prst="roundRect">
            <a:avLst>
              <a:gd name="adj" fmla="val 360019"/>
            </a:avLst>
          </a:prstGeom>
          <a:solidFill>
            <a:srgbClr val="D4E9F7"/>
          </a:solidFill>
          <a:ln w="7620">
            <a:solidFill>
              <a:srgbClr val="BACFDD"/>
            </a:solidFill>
            <a:prstDash val="solid"/>
          </a:ln>
        </p:spPr>
      </p:sp>
      <p:sp>
        <p:nvSpPr>
          <p:cNvPr id="22" name="Text 19"/>
          <p:cNvSpPr/>
          <p:nvPr/>
        </p:nvSpPr>
        <p:spPr>
          <a:xfrm>
            <a:off x="6879973" y="6178698"/>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4</a:t>
            </a:r>
            <a:endParaRPr lang="en-US" sz="1500" dirty="0"/>
          </a:p>
        </p:txBody>
      </p:sp>
      <p:sp>
        <p:nvSpPr>
          <p:cNvPr id="23" name="Text 20"/>
          <p:cNvSpPr/>
          <p:nvPr/>
        </p:nvSpPr>
        <p:spPr>
          <a:xfrm>
            <a:off x="7492417" y="6120734"/>
            <a:ext cx="1717119"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Motivation and Support</a:t>
            </a:r>
            <a:endParaRPr lang="en-US" sz="1200" dirty="0"/>
          </a:p>
        </p:txBody>
      </p:sp>
      <p:sp>
        <p:nvSpPr>
          <p:cNvPr id="24" name="Text 21"/>
          <p:cNvSpPr/>
          <p:nvPr/>
        </p:nvSpPr>
        <p:spPr>
          <a:xfrm>
            <a:off x="7492417" y="6456729"/>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Motivate students continually through encouraging and friendly AI feedback and support.</a:t>
            </a:r>
            <a:endParaRPr lang="en-US" sz="1200" dirty="0"/>
          </a:p>
        </p:txBody>
      </p:sp>
      <p:pic>
        <p:nvPicPr>
          <p:cNvPr id="25" name="Picture 24"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9452" y="298133"/>
            <a:ext cx="2643307" cy="285274"/>
          </a:xfrm>
          <a:prstGeom prst="rect">
            <a:avLst/>
          </a:prstGeom>
          <a:noFill/>
          <a:ln/>
        </p:spPr>
        <p:txBody>
          <a:bodyPr wrap="none" lIns="0" tIns="0" rIns="0" bIns="0" rtlCol="0" anchor="t"/>
          <a:lstStyle/>
          <a:p>
            <a:pPr marL="0" indent="0" algn="l">
              <a:lnSpc>
                <a:spcPts val="2200"/>
              </a:lnSpc>
              <a:buNone/>
            </a:pPr>
            <a:r>
              <a:rPr lang="en-US" sz="1750" b="1" dirty="0">
                <a:solidFill>
                  <a:srgbClr val="2E3C4E"/>
                </a:solidFill>
                <a:latin typeface="Barlow Bold" pitchFamily="34" charset="0"/>
                <a:ea typeface="Barlow Bold" pitchFamily="34" charset="-122"/>
                <a:cs typeface="Barlow Bold" pitchFamily="34" charset="-120"/>
              </a:rPr>
              <a:t>Design Thinking Approach</a:t>
            </a:r>
            <a:endParaRPr lang="en-US" sz="1750" dirty="0"/>
          </a:p>
        </p:txBody>
      </p:sp>
      <p:sp>
        <p:nvSpPr>
          <p:cNvPr id="3" name="Text 1"/>
          <p:cNvSpPr/>
          <p:nvPr/>
        </p:nvSpPr>
        <p:spPr>
          <a:xfrm>
            <a:off x="379452" y="800219"/>
            <a:ext cx="13871496" cy="173474"/>
          </a:xfrm>
          <a:prstGeom prst="rect">
            <a:avLst/>
          </a:prstGeom>
          <a:noFill/>
          <a:ln/>
        </p:spPr>
        <p:txBody>
          <a:bodyPr wrap="non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we followed the design thinking process meticulously to ensure the application is practical, highly intuitive, and deeply user-friendly.</a:t>
            </a:r>
            <a:endParaRPr lang="en-US" sz="850" dirty="0"/>
          </a:p>
        </p:txBody>
      </p:sp>
      <p:pic>
        <p:nvPicPr>
          <p:cNvPr id="4" name="Image 0" descr="preencoded.png"/>
          <p:cNvPicPr>
            <a:picLocks noChangeAspect="1"/>
          </p:cNvPicPr>
          <p:nvPr/>
        </p:nvPicPr>
        <p:blipFill>
          <a:blip r:embed="rId3"/>
          <a:stretch>
            <a:fillRect/>
          </a:stretch>
        </p:blipFill>
        <p:spPr>
          <a:xfrm>
            <a:off x="599124" y="1102147"/>
            <a:ext cx="13427154" cy="5038487"/>
          </a:xfrm>
          <a:prstGeom prst="rect">
            <a:avLst/>
          </a:prstGeom>
        </p:spPr>
      </p:pic>
      <p:pic>
        <p:nvPicPr>
          <p:cNvPr id="5" name="Image 1" descr="preencoded.png"/>
          <p:cNvPicPr>
            <a:picLocks noChangeAspect="1"/>
          </p:cNvPicPr>
          <p:nvPr/>
        </p:nvPicPr>
        <p:blipFill>
          <a:blip r:embed="rId4"/>
          <a:stretch>
            <a:fillRect/>
          </a:stretch>
        </p:blipFill>
        <p:spPr>
          <a:xfrm>
            <a:off x="12068563" y="2379006"/>
            <a:ext cx="693567" cy="693568"/>
          </a:xfrm>
          <a:prstGeom prst="rect">
            <a:avLst/>
          </a:prstGeom>
        </p:spPr>
      </p:pic>
      <p:sp>
        <p:nvSpPr>
          <p:cNvPr id="6" name="Text 2"/>
          <p:cNvSpPr/>
          <p:nvPr/>
        </p:nvSpPr>
        <p:spPr>
          <a:xfrm>
            <a:off x="11450638"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Test</a:t>
            </a:r>
            <a:endParaRPr lang="en-US" sz="1400" dirty="0"/>
          </a:p>
        </p:txBody>
      </p:sp>
      <p:pic>
        <p:nvPicPr>
          <p:cNvPr id="7" name="Image 2" descr="preencoded.png"/>
          <p:cNvPicPr>
            <a:picLocks noChangeAspect="1"/>
          </p:cNvPicPr>
          <p:nvPr/>
        </p:nvPicPr>
        <p:blipFill>
          <a:blip r:embed="rId5"/>
          <a:stretch>
            <a:fillRect/>
          </a:stretch>
        </p:blipFill>
        <p:spPr>
          <a:xfrm>
            <a:off x="9529456" y="2380306"/>
            <a:ext cx="693568" cy="693568"/>
          </a:xfrm>
          <a:prstGeom prst="rect">
            <a:avLst/>
          </a:prstGeom>
        </p:spPr>
      </p:pic>
      <p:sp>
        <p:nvSpPr>
          <p:cNvPr id="8" name="Text 3"/>
          <p:cNvSpPr/>
          <p:nvPr/>
        </p:nvSpPr>
        <p:spPr>
          <a:xfrm>
            <a:off x="8898309" y="4900557"/>
            <a:ext cx="2025218"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Prototype</a:t>
            </a:r>
            <a:endParaRPr lang="en-US" sz="1400" dirty="0"/>
          </a:p>
        </p:txBody>
      </p:sp>
      <p:pic>
        <p:nvPicPr>
          <p:cNvPr id="9" name="Image 3" descr="preencoded.png"/>
          <p:cNvPicPr>
            <a:picLocks noChangeAspect="1"/>
          </p:cNvPicPr>
          <p:nvPr/>
        </p:nvPicPr>
        <p:blipFill>
          <a:blip r:embed="rId6"/>
          <a:stretch>
            <a:fillRect/>
          </a:stretch>
        </p:blipFill>
        <p:spPr>
          <a:xfrm>
            <a:off x="6990999" y="2380306"/>
            <a:ext cx="693567" cy="693568"/>
          </a:xfrm>
          <a:prstGeom prst="rect">
            <a:avLst/>
          </a:prstGeom>
        </p:spPr>
      </p:pic>
      <p:sp>
        <p:nvSpPr>
          <p:cNvPr id="10" name="Text 4"/>
          <p:cNvSpPr/>
          <p:nvPr/>
        </p:nvSpPr>
        <p:spPr>
          <a:xfrm>
            <a:off x="6359852"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Ideate</a:t>
            </a:r>
            <a:endParaRPr lang="en-US" sz="1400" dirty="0"/>
          </a:p>
        </p:txBody>
      </p:sp>
      <p:pic>
        <p:nvPicPr>
          <p:cNvPr id="11" name="Image 4" descr="preencoded.png"/>
          <p:cNvPicPr>
            <a:picLocks noChangeAspect="1"/>
          </p:cNvPicPr>
          <p:nvPr/>
        </p:nvPicPr>
        <p:blipFill>
          <a:blip r:embed="rId7"/>
          <a:stretch>
            <a:fillRect/>
          </a:stretch>
        </p:blipFill>
        <p:spPr>
          <a:xfrm>
            <a:off x="4452542" y="2380306"/>
            <a:ext cx="693567" cy="693568"/>
          </a:xfrm>
          <a:prstGeom prst="rect">
            <a:avLst/>
          </a:prstGeom>
        </p:spPr>
      </p:pic>
      <p:sp>
        <p:nvSpPr>
          <p:cNvPr id="12" name="Text 5"/>
          <p:cNvSpPr/>
          <p:nvPr/>
        </p:nvSpPr>
        <p:spPr>
          <a:xfrm>
            <a:off x="3821396"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Define</a:t>
            </a:r>
            <a:endParaRPr lang="en-US" sz="1400" dirty="0"/>
          </a:p>
        </p:txBody>
      </p:sp>
      <p:pic>
        <p:nvPicPr>
          <p:cNvPr id="13" name="Image 5" descr="preencoded.png"/>
          <p:cNvPicPr>
            <a:picLocks noChangeAspect="1"/>
          </p:cNvPicPr>
          <p:nvPr/>
        </p:nvPicPr>
        <p:blipFill>
          <a:blip r:embed="rId8"/>
          <a:stretch>
            <a:fillRect/>
          </a:stretch>
        </p:blipFill>
        <p:spPr>
          <a:xfrm>
            <a:off x="1900214" y="2380306"/>
            <a:ext cx="693567" cy="693568"/>
          </a:xfrm>
          <a:prstGeom prst="rect">
            <a:avLst/>
          </a:prstGeom>
        </p:spPr>
      </p:pic>
      <p:sp>
        <p:nvSpPr>
          <p:cNvPr id="14" name="Text 6"/>
          <p:cNvSpPr/>
          <p:nvPr/>
        </p:nvSpPr>
        <p:spPr>
          <a:xfrm>
            <a:off x="1227453"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Empathize</a:t>
            </a:r>
            <a:endParaRPr lang="en-US" sz="1400" dirty="0"/>
          </a:p>
        </p:txBody>
      </p:sp>
      <p:sp>
        <p:nvSpPr>
          <p:cNvPr id="15" name="Shape 7"/>
          <p:cNvSpPr/>
          <p:nvPr/>
        </p:nvSpPr>
        <p:spPr>
          <a:xfrm flipH="1">
            <a:off x="7371040" y="5157073"/>
            <a:ext cx="45719" cy="3072527"/>
          </a:xfrm>
          <a:prstGeom prst="roundRect">
            <a:avLst>
              <a:gd name="adj" fmla="val 1067136"/>
            </a:avLst>
          </a:prstGeom>
          <a:solidFill>
            <a:srgbClr val="BACFDD"/>
          </a:solidFill>
          <a:ln/>
        </p:spPr>
      </p:sp>
      <p:sp>
        <p:nvSpPr>
          <p:cNvPr id="16" name="Shape 8"/>
          <p:cNvSpPr/>
          <p:nvPr/>
        </p:nvSpPr>
        <p:spPr>
          <a:xfrm>
            <a:off x="7138988" y="5486400"/>
            <a:ext cx="216813" cy="15240"/>
          </a:xfrm>
          <a:prstGeom prst="roundRect">
            <a:avLst>
              <a:gd name="adj" fmla="val 1067136"/>
            </a:avLst>
          </a:prstGeom>
          <a:solidFill>
            <a:srgbClr val="BACFDD"/>
          </a:solidFill>
          <a:ln/>
        </p:spPr>
      </p:sp>
      <p:pic>
        <p:nvPicPr>
          <p:cNvPr id="17" name="Image 6" descr="preencoded.png"/>
          <p:cNvPicPr>
            <a:picLocks noChangeAspect="1"/>
          </p:cNvPicPr>
          <p:nvPr/>
        </p:nvPicPr>
        <p:blipFill>
          <a:blip r:embed="rId9"/>
          <a:stretch>
            <a:fillRect/>
          </a:stretch>
        </p:blipFill>
        <p:spPr>
          <a:xfrm>
            <a:off x="7274600" y="6337340"/>
            <a:ext cx="81201" cy="81201"/>
          </a:xfrm>
          <a:prstGeom prst="rect">
            <a:avLst/>
          </a:prstGeom>
        </p:spPr>
      </p:pic>
      <p:sp>
        <p:nvSpPr>
          <p:cNvPr id="18" name="Text 9"/>
          <p:cNvSpPr/>
          <p:nvPr/>
        </p:nvSpPr>
        <p:spPr>
          <a:xfrm>
            <a:off x="5564511" y="5412521"/>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Empathize</a:t>
            </a:r>
            <a:endParaRPr lang="en-US" sz="1100" dirty="0"/>
          </a:p>
        </p:txBody>
      </p:sp>
      <p:sp>
        <p:nvSpPr>
          <p:cNvPr id="19" name="Text 10"/>
          <p:cNvSpPr/>
          <p:nvPr/>
        </p:nvSpPr>
        <p:spPr>
          <a:xfrm>
            <a:off x="488877" y="5652076"/>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Deeply understood student struggles regarding time management and consistency.</a:t>
            </a:r>
            <a:endParaRPr lang="en-US" sz="1100" dirty="0"/>
          </a:p>
        </p:txBody>
      </p:sp>
      <p:sp>
        <p:nvSpPr>
          <p:cNvPr id="20" name="Shape 11"/>
          <p:cNvSpPr/>
          <p:nvPr/>
        </p:nvSpPr>
        <p:spPr>
          <a:xfrm>
            <a:off x="7371041" y="6027420"/>
            <a:ext cx="216813" cy="15240"/>
          </a:xfrm>
          <a:prstGeom prst="roundRect">
            <a:avLst>
              <a:gd name="adj" fmla="val 1067136"/>
            </a:avLst>
          </a:prstGeom>
          <a:solidFill>
            <a:srgbClr val="BACFDD"/>
          </a:solidFill>
          <a:ln/>
        </p:spPr>
      </p:sp>
      <p:pic>
        <p:nvPicPr>
          <p:cNvPr id="21" name="Image 7" descr="preencoded.png"/>
          <p:cNvPicPr>
            <a:picLocks noChangeAspect="1"/>
          </p:cNvPicPr>
          <p:nvPr/>
        </p:nvPicPr>
        <p:blipFill>
          <a:blip r:embed="rId9"/>
          <a:stretch>
            <a:fillRect/>
          </a:stretch>
        </p:blipFill>
        <p:spPr>
          <a:xfrm>
            <a:off x="7274600" y="6987778"/>
            <a:ext cx="81201" cy="81201"/>
          </a:xfrm>
          <a:prstGeom prst="rect">
            <a:avLst/>
          </a:prstGeom>
        </p:spPr>
      </p:pic>
      <p:sp>
        <p:nvSpPr>
          <p:cNvPr id="22" name="Text 12"/>
          <p:cNvSpPr/>
          <p:nvPr/>
        </p:nvSpPr>
        <p:spPr>
          <a:xfrm>
            <a:off x="7684566" y="5975442"/>
            <a:ext cx="1426488" cy="178237"/>
          </a:xfrm>
          <a:prstGeom prst="rect">
            <a:avLst/>
          </a:prstGeom>
          <a:noFill/>
          <a:ln/>
        </p:spPr>
        <p:txBody>
          <a:bodyPr wrap="none" lIns="0" tIns="0" rIns="0" bIns="0" rtlCol="0" anchor="t"/>
          <a:lstStyle/>
          <a:p>
            <a:pPr marL="0" indent="0" algn="l">
              <a:lnSpc>
                <a:spcPts val="1400"/>
              </a:lnSpc>
              <a:buNone/>
            </a:pPr>
            <a:r>
              <a:rPr lang="en-US" sz="1100" b="1" dirty="0">
                <a:solidFill>
                  <a:srgbClr val="384653"/>
                </a:solidFill>
                <a:latin typeface="Barlow Bold" pitchFamily="34" charset="0"/>
                <a:ea typeface="Barlow Bold" pitchFamily="34" charset="-122"/>
                <a:cs typeface="Barlow Bold" pitchFamily="34" charset="-120"/>
              </a:rPr>
              <a:t>Define</a:t>
            </a:r>
            <a:endParaRPr lang="en-US" sz="1100" dirty="0"/>
          </a:p>
        </p:txBody>
      </p:sp>
      <p:sp>
        <p:nvSpPr>
          <p:cNvPr id="23" name="Text 13"/>
          <p:cNvSpPr/>
          <p:nvPr/>
        </p:nvSpPr>
        <p:spPr>
          <a:xfrm>
            <a:off x="7748826" y="6245067"/>
            <a:ext cx="6502122" cy="173474"/>
          </a:xfrm>
          <a:prstGeom prst="rect">
            <a:avLst/>
          </a:prstGeom>
          <a:noFill/>
          <a:ln/>
        </p:spPr>
        <p:txBody>
          <a:bodyPr wrap="none" lIns="0" tIns="0" rIns="0" bIns="0" rtlCol="0" anchor="t"/>
          <a:lstStyle/>
          <a:p>
            <a:pPr marL="0" indent="0" algn="l">
              <a:lnSpc>
                <a:spcPts val="1350"/>
              </a:lnSpc>
              <a:buNone/>
            </a:pPr>
            <a:r>
              <a:rPr lang="en-US" sz="1100" dirty="0">
                <a:solidFill>
                  <a:srgbClr val="384653"/>
                </a:solidFill>
                <a:latin typeface="Montserrat" pitchFamily="34" charset="0"/>
                <a:ea typeface="Montserrat" pitchFamily="34" charset="-122"/>
                <a:cs typeface="Montserrat" pitchFamily="34" charset="-120"/>
              </a:rPr>
              <a:t>Clearly identified the need for a smart, flexible scheduling and automated reminder system.</a:t>
            </a:r>
            <a:endParaRPr lang="en-US" sz="1100" dirty="0"/>
          </a:p>
        </p:txBody>
      </p:sp>
      <p:sp>
        <p:nvSpPr>
          <p:cNvPr id="24" name="Shape 14"/>
          <p:cNvSpPr/>
          <p:nvPr/>
        </p:nvSpPr>
        <p:spPr>
          <a:xfrm>
            <a:off x="7138988" y="6570133"/>
            <a:ext cx="216813" cy="15240"/>
          </a:xfrm>
          <a:prstGeom prst="roundRect">
            <a:avLst>
              <a:gd name="adj" fmla="val 1067136"/>
            </a:avLst>
          </a:prstGeom>
          <a:solidFill>
            <a:srgbClr val="BACFDD"/>
          </a:solidFill>
          <a:ln/>
        </p:spPr>
      </p:sp>
      <p:pic>
        <p:nvPicPr>
          <p:cNvPr id="25" name="Image 8" descr="preencoded.png"/>
          <p:cNvPicPr>
            <a:picLocks noChangeAspect="1"/>
          </p:cNvPicPr>
          <p:nvPr/>
        </p:nvPicPr>
        <p:blipFill>
          <a:blip r:embed="rId9"/>
          <a:stretch>
            <a:fillRect/>
          </a:stretch>
        </p:blipFill>
        <p:spPr>
          <a:xfrm>
            <a:off x="7274600" y="7548443"/>
            <a:ext cx="81201" cy="81201"/>
          </a:xfrm>
          <a:prstGeom prst="rect">
            <a:avLst/>
          </a:prstGeom>
        </p:spPr>
      </p:pic>
      <p:sp>
        <p:nvSpPr>
          <p:cNvPr id="26" name="Text 15"/>
          <p:cNvSpPr/>
          <p:nvPr/>
        </p:nvSpPr>
        <p:spPr>
          <a:xfrm>
            <a:off x="5455086" y="6514444"/>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Ideate</a:t>
            </a:r>
            <a:endParaRPr lang="en-US" sz="1100" dirty="0"/>
          </a:p>
        </p:txBody>
      </p:sp>
      <p:sp>
        <p:nvSpPr>
          <p:cNvPr id="27" name="Text 16"/>
          <p:cNvSpPr/>
          <p:nvPr/>
        </p:nvSpPr>
        <p:spPr>
          <a:xfrm>
            <a:off x="379452" y="6697444"/>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Brainstormed various concepts for AI automation, simple UI/UX, and motivational features.</a:t>
            </a:r>
            <a:endParaRPr lang="en-US" sz="1100" dirty="0"/>
          </a:p>
        </p:txBody>
      </p:sp>
      <p:sp>
        <p:nvSpPr>
          <p:cNvPr id="28" name="Shape 17"/>
          <p:cNvSpPr/>
          <p:nvPr/>
        </p:nvSpPr>
        <p:spPr>
          <a:xfrm>
            <a:off x="7369351" y="7061359"/>
            <a:ext cx="216813" cy="15240"/>
          </a:xfrm>
          <a:prstGeom prst="roundRect">
            <a:avLst>
              <a:gd name="adj" fmla="val 1067136"/>
            </a:avLst>
          </a:prstGeom>
          <a:solidFill>
            <a:srgbClr val="BACFDD"/>
          </a:solidFill>
          <a:ln/>
        </p:spPr>
      </p:sp>
      <p:pic>
        <p:nvPicPr>
          <p:cNvPr id="29" name="Image 9" descr="preencoded.png"/>
          <p:cNvPicPr>
            <a:picLocks noChangeAspect="1"/>
          </p:cNvPicPr>
          <p:nvPr/>
        </p:nvPicPr>
        <p:blipFill>
          <a:blip r:embed="rId9"/>
          <a:stretch>
            <a:fillRect/>
          </a:stretch>
        </p:blipFill>
        <p:spPr>
          <a:xfrm>
            <a:off x="7274600" y="8109109"/>
            <a:ext cx="81201" cy="81201"/>
          </a:xfrm>
          <a:prstGeom prst="rect">
            <a:avLst/>
          </a:prstGeom>
        </p:spPr>
      </p:pic>
      <p:sp>
        <p:nvSpPr>
          <p:cNvPr id="30" name="Text 18"/>
          <p:cNvSpPr/>
          <p:nvPr/>
        </p:nvSpPr>
        <p:spPr>
          <a:xfrm>
            <a:off x="7684566" y="6987778"/>
            <a:ext cx="1426488" cy="178237"/>
          </a:xfrm>
          <a:prstGeom prst="rect">
            <a:avLst/>
          </a:prstGeom>
          <a:noFill/>
          <a:ln/>
        </p:spPr>
        <p:txBody>
          <a:bodyPr wrap="none" lIns="0" tIns="0" rIns="0" bIns="0" rtlCol="0" anchor="t"/>
          <a:lstStyle/>
          <a:p>
            <a:pPr marL="0" indent="0" algn="l">
              <a:lnSpc>
                <a:spcPts val="1400"/>
              </a:lnSpc>
              <a:buNone/>
            </a:pPr>
            <a:r>
              <a:rPr lang="en-US" sz="1100" b="1" dirty="0">
                <a:solidFill>
                  <a:srgbClr val="384653"/>
                </a:solidFill>
                <a:latin typeface="Barlow Bold" pitchFamily="34" charset="0"/>
                <a:ea typeface="Barlow Bold" pitchFamily="34" charset="-122"/>
                <a:cs typeface="Barlow Bold" pitchFamily="34" charset="-120"/>
              </a:rPr>
              <a:t>Prototype</a:t>
            </a:r>
            <a:endParaRPr lang="en-US" sz="1100" dirty="0"/>
          </a:p>
        </p:txBody>
      </p:sp>
      <p:sp>
        <p:nvSpPr>
          <p:cNvPr id="31" name="Text 19"/>
          <p:cNvSpPr/>
          <p:nvPr/>
        </p:nvSpPr>
        <p:spPr>
          <a:xfrm>
            <a:off x="7684566" y="7217662"/>
            <a:ext cx="6502122" cy="173474"/>
          </a:xfrm>
          <a:prstGeom prst="rect">
            <a:avLst/>
          </a:prstGeom>
          <a:noFill/>
          <a:ln/>
        </p:spPr>
        <p:txBody>
          <a:bodyPr wrap="none" lIns="0" tIns="0" rIns="0" bIns="0" rtlCol="0" anchor="t"/>
          <a:lstStyle/>
          <a:p>
            <a:pPr marL="0" indent="0" algn="l">
              <a:lnSpc>
                <a:spcPts val="1350"/>
              </a:lnSpc>
              <a:buNone/>
            </a:pPr>
            <a:r>
              <a:rPr lang="en-US" sz="1100" dirty="0">
                <a:solidFill>
                  <a:srgbClr val="384653"/>
                </a:solidFill>
                <a:latin typeface="Montserrat" pitchFamily="34" charset="0"/>
                <a:ea typeface="Montserrat" pitchFamily="34" charset="-122"/>
                <a:cs typeface="Montserrat" pitchFamily="34" charset="-120"/>
              </a:rPr>
              <a:t>Built the Minimum Viable Product (MVP) using React, Tailwind CSS, and </a:t>
            </a:r>
          </a:p>
          <a:p>
            <a:pPr marL="0" indent="0" algn="l">
              <a:lnSpc>
                <a:spcPts val="1350"/>
              </a:lnSpc>
              <a:buNone/>
            </a:pPr>
            <a:r>
              <a:rPr lang="en-US" sz="1100" dirty="0">
                <a:solidFill>
                  <a:srgbClr val="384653"/>
                </a:solidFill>
                <a:latin typeface="Montserrat" pitchFamily="34" charset="0"/>
                <a:ea typeface="Montserrat" pitchFamily="34" charset="-122"/>
                <a:cs typeface="Montserrat" pitchFamily="34" charset="-120"/>
              </a:rPr>
              <a:t>integrated AI components.</a:t>
            </a:r>
            <a:endParaRPr lang="en-US" sz="1100" dirty="0"/>
          </a:p>
        </p:txBody>
      </p:sp>
      <p:sp>
        <p:nvSpPr>
          <p:cNvPr id="32" name="Shape 20"/>
          <p:cNvSpPr/>
          <p:nvPr/>
        </p:nvSpPr>
        <p:spPr>
          <a:xfrm>
            <a:off x="7127140" y="7629644"/>
            <a:ext cx="216813" cy="15240"/>
          </a:xfrm>
          <a:prstGeom prst="roundRect">
            <a:avLst>
              <a:gd name="adj" fmla="val 1067136"/>
            </a:avLst>
          </a:prstGeom>
          <a:solidFill>
            <a:srgbClr val="BACFDD"/>
          </a:solidFill>
          <a:ln/>
        </p:spPr>
      </p:sp>
      <p:pic>
        <p:nvPicPr>
          <p:cNvPr id="33" name="Image 10" descr="preencoded.png"/>
          <p:cNvPicPr>
            <a:picLocks noChangeAspect="1"/>
          </p:cNvPicPr>
          <p:nvPr/>
        </p:nvPicPr>
        <p:blipFill>
          <a:blip r:embed="rId9"/>
          <a:stretch>
            <a:fillRect/>
          </a:stretch>
        </p:blipFill>
        <p:spPr>
          <a:xfrm>
            <a:off x="7274600" y="8669774"/>
            <a:ext cx="81201" cy="81201"/>
          </a:xfrm>
          <a:prstGeom prst="rect">
            <a:avLst/>
          </a:prstGeom>
        </p:spPr>
      </p:pic>
      <p:sp>
        <p:nvSpPr>
          <p:cNvPr id="34" name="Text 21"/>
          <p:cNvSpPr/>
          <p:nvPr/>
        </p:nvSpPr>
        <p:spPr>
          <a:xfrm>
            <a:off x="5564511" y="7555765"/>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Test</a:t>
            </a:r>
            <a:endParaRPr lang="en-US" sz="1100" dirty="0"/>
          </a:p>
        </p:txBody>
      </p:sp>
      <p:sp>
        <p:nvSpPr>
          <p:cNvPr id="35" name="Text 22"/>
          <p:cNvSpPr/>
          <p:nvPr/>
        </p:nvSpPr>
        <p:spPr>
          <a:xfrm>
            <a:off x="379452" y="7723467"/>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Conducted rigorous testing with student groups, collecting feedback and</a:t>
            </a:r>
          </a:p>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 iteratively improving the design.</a:t>
            </a:r>
            <a:endParaRPr lang="en-US" sz="1100" dirty="0"/>
          </a:p>
        </p:txBody>
      </p:sp>
      <p:pic>
        <p:nvPicPr>
          <p:cNvPr id="36" name="Picture 35" descr="Screenshot 2025-10-15 094650.png"/>
          <p:cNvPicPr>
            <a:picLocks noChangeAspect="1"/>
          </p:cNvPicPr>
          <p:nvPr/>
        </p:nvPicPr>
        <p:blipFill>
          <a:blip r:embed="rId10"/>
          <a:stretch>
            <a:fillRect/>
          </a:stretch>
        </p:blipFill>
        <p:spPr>
          <a:xfrm>
            <a:off x="11414274" y="7499174"/>
            <a:ext cx="3150810" cy="6553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8881" y="446961"/>
            <a:ext cx="4286845" cy="427673"/>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Insights from User Research</a:t>
            </a:r>
            <a:endParaRPr lang="en-US" sz="2650" dirty="0"/>
          </a:p>
        </p:txBody>
      </p:sp>
      <p:sp>
        <p:nvSpPr>
          <p:cNvPr id="3" name="Text 1"/>
          <p:cNvSpPr/>
          <p:nvPr/>
        </p:nvSpPr>
        <p:spPr>
          <a:xfrm>
            <a:off x="568881" y="1199674"/>
            <a:ext cx="13492639" cy="260033"/>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The research confirmed that students are actively seeking a digital planner that genuinely adjusts to their dynamic lifestyle and academic pressures.</a:t>
            </a:r>
            <a:endParaRPr lang="en-US" sz="1250" dirty="0"/>
          </a:p>
        </p:txBody>
      </p:sp>
      <p:pic>
        <p:nvPicPr>
          <p:cNvPr id="4" name="Image 0" descr="preencoded.png"/>
          <p:cNvPicPr>
            <a:picLocks noChangeAspect="1"/>
          </p:cNvPicPr>
          <p:nvPr/>
        </p:nvPicPr>
        <p:blipFill>
          <a:blip r:embed="rId3"/>
          <a:stretch>
            <a:fillRect/>
          </a:stretch>
        </p:blipFill>
        <p:spPr>
          <a:xfrm>
            <a:off x="568881" y="1656495"/>
            <a:ext cx="6548080" cy="6548080"/>
          </a:xfrm>
          <a:prstGeom prst="rect">
            <a:avLst/>
          </a:prstGeom>
        </p:spPr>
      </p:pic>
      <p:grpSp>
        <p:nvGrpSpPr>
          <p:cNvPr id="14" name="Group 13"/>
          <p:cNvGrpSpPr/>
          <p:nvPr/>
        </p:nvGrpSpPr>
        <p:grpSpPr>
          <a:xfrm>
            <a:off x="7521059" y="2675845"/>
            <a:ext cx="6548080" cy="3956336"/>
            <a:chOff x="7521059" y="2675845"/>
            <a:chExt cx="6548080" cy="3956336"/>
          </a:xfrm>
        </p:grpSpPr>
        <p:sp>
          <p:nvSpPr>
            <p:cNvPr id="5" name="Text 2"/>
            <p:cNvSpPr/>
            <p:nvPr/>
          </p:nvSpPr>
          <p:spPr>
            <a:xfrm>
              <a:off x="7521059" y="2675845"/>
              <a:ext cx="5139571" cy="320873"/>
            </a:xfrm>
            <a:prstGeom prst="rect">
              <a:avLst/>
            </a:prstGeom>
            <a:noFill/>
            <a:ln/>
          </p:spPr>
          <p:txBody>
            <a:bodyPr wrap="none" lIns="0" tIns="0" rIns="0" bIns="0" rtlCol="0" anchor="t"/>
            <a:lstStyle/>
            <a:p>
              <a:pPr marL="0" indent="0" algn="l">
                <a:lnSpc>
                  <a:spcPct val="150000"/>
                </a:lnSpc>
                <a:buNone/>
              </a:pPr>
              <a:r>
                <a:rPr lang="en-US" b="1" dirty="0">
                  <a:solidFill>
                    <a:srgbClr val="2E3C4E"/>
                  </a:solidFill>
                  <a:latin typeface="Barlow Bold" pitchFamily="34" charset="0"/>
                  <a:ea typeface="Barlow Bold" pitchFamily="34" charset="-122"/>
                  <a:cs typeface="Barlow Bold" pitchFamily="34" charset="-120"/>
                </a:rPr>
                <a:t>Key Challenges Reported by College Students</a:t>
              </a:r>
              <a:endParaRPr lang="en-US" dirty="0"/>
            </a:p>
          </p:txBody>
        </p:sp>
        <p:pic>
          <p:nvPicPr>
            <p:cNvPr id="6" name="Image 1" descr="preencoded.png"/>
            <p:cNvPicPr>
              <a:picLocks noChangeAspect="1"/>
            </p:cNvPicPr>
            <p:nvPr/>
          </p:nvPicPr>
          <p:blipFill>
            <a:blip r:embed="rId4"/>
            <a:stretch>
              <a:fillRect/>
            </a:stretch>
          </p:blipFill>
          <p:spPr>
            <a:xfrm>
              <a:off x="7582019" y="3276901"/>
              <a:ext cx="243721" cy="304681"/>
            </a:xfrm>
            <a:prstGeom prst="rect">
              <a:avLst/>
            </a:prstGeom>
          </p:spPr>
        </p:pic>
        <p:sp>
          <p:nvSpPr>
            <p:cNvPr id="7" name="Text 3"/>
            <p:cNvSpPr/>
            <p:nvPr/>
          </p:nvSpPr>
          <p:spPr>
            <a:xfrm>
              <a:off x="8049220" y="3179479"/>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Consistency is Difficult:</a:t>
              </a:r>
              <a:r>
                <a:rPr lang="en-US" dirty="0">
                  <a:solidFill>
                    <a:srgbClr val="384653"/>
                  </a:solidFill>
                  <a:latin typeface="Montserrat" pitchFamily="34" charset="0"/>
                  <a:ea typeface="Montserrat" pitchFamily="34" charset="-122"/>
                  <a:cs typeface="Montserrat" pitchFamily="34" charset="-120"/>
                </a:rPr>
                <a:t> Maintaining a steady study rhythm over long periods is the biggest hurdle.</a:t>
              </a:r>
              <a:endParaRPr lang="en-US" dirty="0"/>
            </a:p>
          </p:txBody>
        </p:sp>
        <p:pic>
          <p:nvPicPr>
            <p:cNvPr id="8" name="Image 2" descr="preencoded.png"/>
            <p:cNvPicPr>
              <a:picLocks noChangeAspect="1"/>
            </p:cNvPicPr>
            <p:nvPr/>
          </p:nvPicPr>
          <p:blipFill>
            <a:blip r:embed="rId4"/>
            <a:stretch>
              <a:fillRect/>
            </a:stretch>
          </p:blipFill>
          <p:spPr>
            <a:xfrm>
              <a:off x="7582019" y="4116563"/>
              <a:ext cx="243721" cy="304681"/>
            </a:xfrm>
            <a:prstGeom prst="rect">
              <a:avLst/>
            </a:prstGeom>
          </p:spPr>
        </p:pic>
        <p:sp>
          <p:nvSpPr>
            <p:cNvPr id="9" name="Text 4"/>
            <p:cNvSpPr/>
            <p:nvPr/>
          </p:nvSpPr>
          <p:spPr>
            <a:xfrm>
              <a:off x="8049220" y="4024585"/>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High Distraction Levels:</a:t>
              </a:r>
              <a:r>
                <a:rPr lang="en-US" dirty="0">
                  <a:solidFill>
                    <a:srgbClr val="384653"/>
                  </a:solidFill>
                  <a:latin typeface="Montserrat" pitchFamily="34" charset="0"/>
                  <a:ea typeface="Montserrat" pitchFamily="34" charset="-122"/>
                  <a:cs typeface="Montserrat" pitchFamily="34" charset="-120"/>
                </a:rPr>
                <a:t> External factors constantly interrupt focus and dedicated study blocks.</a:t>
              </a:r>
              <a:endParaRPr lang="en-US" dirty="0"/>
            </a:p>
          </p:txBody>
        </p:sp>
        <p:pic>
          <p:nvPicPr>
            <p:cNvPr id="10" name="Image 3" descr="preencoded.png"/>
            <p:cNvPicPr>
              <a:picLocks noChangeAspect="1"/>
            </p:cNvPicPr>
            <p:nvPr/>
          </p:nvPicPr>
          <p:blipFill>
            <a:blip r:embed="rId4"/>
            <a:stretch>
              <a:fillRect/>
            </a:stretch>
          </p:blipFill>
          <p:spPr>
            <a:xfrm>
              <a:off x="7582019" y="4956226"/>
              <a:ext cx="243721" cy="304681"/>
            </a:xfrm>
            <a:prstGeom prst="rect">
              <a:avLst/>
            </a:prstGeom>
          </p:spPr>
        </p:pic>
        <p:sp>
          <p:nvSpPr>
            <p:cNvPr id="11" name="Text 5"/>
            <p:cNvSpPr/>
            <p:nvPr/>
          </p:nvSpPr>
          <p:spPr>
            <a:xfrm>
              <a:off x="8049220" y="4869690"/>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Need for Automation:</a:t>
              </a:r>
              <a:r>
                <a:rPr lang="en-US" dirty="0">
                  <a:solidFill>
                    <a:srgbClr val="384653"/>
                  </a:solidFill>
                  <a:latin typeface="Montserrat" pitchFamily="34" charset="0"/>
                  <a:ea typeface="Montserrat" pitchFamily="34" charset="-122"/>
                  <a:cs typeface="Montserrat" pitchFamily="34" charset="-120"/>
                </a:rPr>
                <a:t> Strong demand for automatic, flexible schedules that remove manual planning effort.</a:t>
              </a:r>
              <a:endParaRPr lang="en-US" dirty="0"/>
            </a:p>
          </p:txBody>
        </p:sp>
        <p:pic>
          <p:nvPicPr>
            <p:cNvPr id="12" name="Image 4" descr="preencoded.png"/>
            <p:cNvPicPr>
              <a:picLocks noChangeAspect="1"/>
            </p:cNvPicPr>
            <p:nvPr/>
          </p:nvPicPr>
          <p:blipFill>
            <a:blip r:embed="rId4"/>
            <a:stretch>
              <a:fillRect/>
            </a:stretch>
          </p:blipFill>
          <p:spPr>
            <a:xfrm>
              <a:off x="7582019" y="6215000"/>
              <a:ext cx="243721" cy="304681"/>
            </a:xfrm>
            <a:prstGeom prst="rect">
              <a:avLst/>
            </a:prstGeom>
          </p:spPr>
        </p:pic>
        <p:sp>
          <p:nvSpPr>
            <p:cNvPr id="13" name="Text 6"/>
            <p:cNvSpPr/>
            <p:nvPr/>
          </p:nvSpPr>
          <p:spPr>
            <a:xfrm>
              <a:off x="8041601" y="6112116"/>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Reliable Reminders:</a:t>
              </a:r>
              <a:r>
                <a:rPr lang="en-US" dirty="0">
                  <a:solidFill>
                    <a:srgbClr val="384653"/>
                  </a:solidFill>
                  <a:latin typeface="Montserrat" pitchFamily="34" charset="0"/>
                  <a:ea typeface="Montserrat" pitchFamily="34" charset="-122"/>
                  <a:cs typeface="Montserrat" pitchFamily="34" charset="-120"/>
                </a:rPr>
                <a:t> Desire for automated, timely nudges to ensure they return to their learning tasks.</a:t>
              </a:r>
              <a:endParaRPr lang="en-US" dirty="0"/>
            </a:p>
          </p:txBody>
        </p:sp>
      </p:grpSp>
      <p:pic>
        <p:nvPicPr>
          <p:cNvPr id="15" name="Picture 14" descr="Screenshot 2025-10-15 094650.png"/>
          <p:cNvPicPr>
            <a:picLocks noChangeAspect="1"/>
          </p:cNvPicPr>
          <p:nvPr/>
        </p:nvPicPr>
        <p:blipFill>
          <a:blip r:embed="rId5"/>
          <a:stretch>
            <a:fillRect/>
          </a:stretch>
        </p:blipFill>
        <p:spPr>
          <a:xfrm>
            <a:off x="11414274" y="7499174"/>
            <a:ext cx="3150810" cy="6553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Shape 0"/>
          <p:cNvSpPr/>
          <p:nvPr/>
        </p:nvSpPr>
        <p:spPr>
          <a:xfrm>
            <a:off x="6449735" y="911185"/>
            <a:ext cx="214074" cy="963216"/>
          </a:xfrm>
          <a:prstGeom prst="roundRect">
            <a:avLst>
              <a:gd name="adj" fmla="val 150008"/>
            </a:avLst>
          </a:prstGeom>
          <a:solidFill>
            <a:srgbClr val="D4E9F7"/>
          </a:solidFill>
          <a:ln w="7620">
            <a:solidFill>
              <a:srgbClr val="BACFDD"/>
            </a:solidFill>
            <a:prstDash val="solid"/>
          </a:ln>
        </p:spPr>
      </p:sp>
      <p:sp>
        <p:nvSpPr>
          <p:cNvPr id="4" name="Shape 1"/>
          <p:cNvSpPr/>
          <p:nvPr/>
        </p:nvSpPr>
        <p:spPr>
          <a:xfrm>
            <a:off x="6235660" y="766643"/>
            <a:ext cx="642223" cy="642223"/>
          </a:xfrm>
          <a:prstGeom prst="roundRect">
            <a:avLst>
              <a:gd name="adj" fmla="val 71190"/>
            </a:avLst>
          </a:prstGeom>
          <a:solidFill>
            <a:srgbClr val="D4E9F7"/>
          </a:solidFill>
          <a:ln w="7620">
            <a:solidFill>
              <a:srgbClr val="BACFDD"/>
            </a:solidFill>
            <a:prstDash val="solid"/>
          </a:ln>
        </p:spPr>
      </p:sp>
      <p:pic>
        <p:nvPicPr>
          <p:cNvPr id="5" name="Image 1" descr="preencoded.png"/>
          <p:cNvPicPr>
            <a:picLocks noChangeAspect="1"/>
          </p:cNvPicPr>
          <p:nvPr/>
        </p:nvPicPr>
        <p:blipFill>
          <a:blip r:embed="rId4"/>
          <a:stretch>
            <a:fillRect/>
          </a:stretch>
        </p:blipFill>
        <p:spPr>
          <a:xfrm>
            <a:off x="6396157" y="887135"/>
            <a:ext cx="321112" cy="401360"/>
          </a:xfrm>
          <a:prstGeom prst="rect">
            <a:avLst/>
          </a:prstGeom>
        </p:spPr>
      </p:pic>
      <p:sp>
        <p:nvSpPr>
          <p:cNvPr id="6" name="Text 2"/>
          <p:cNvSpPr/>
          <p:nvPr/>
        </p:nvSpPr>
        <p:spPr>
          <a:xfrm>
            <a:off x="7091958" y="804148"/>
            <a:ext cx="6789182" cy="342424"/>
          </a:xfrm>
          <a:prstGeom prst="rect">
            <a:avLst/>
          </a:prstGeom>
          <a:noFill/>
          <a:ln/>
        </p:spPr>
        <p:txBody>
          <a:bodyPr wrap="none" lIns="0" tIns="0" rIns="0" bIns="0" rtlCol="0" anchor="t"/>
          <a:lstStyle/>
          <a:p>
            <a:pPr marL="0" indent="0" algn="l">
              <a:lnSpc>
                <a:spcPts val="2650"/>
              </a:lnSpc>
              <a:buNone/>
            </a:pPr>
            <a:r>
              <a:rPr lang="en-US" sz="1650" b="1" dirty="0">
                <a:solidFill>
                  <a:srgbClr val="384653"/>
                </a:solidFill>
                <a:latin typeface="Montserrat" pitchFamily="34" charset="0"/>
                <a:ea typeface="Montserrat" pitchFamily="34" charset="-122"/>
                <a:cs typeface="Montserrat" pitchFamily="34" charset="-120"/>
              </a:rPr>
              <a:t>On topic difficulty and available time slots.</a:t>
            </a:r>
            <a:endParaRPr lang="en-US" sz="1650" b="1" dirty="0"/>
          </a:p>
        </p:txBody>
      </p:sp>
      <p:sp>
        <p:nvSpPr>
          <p:cNvPr id="7" name="Shape 3"/>
          <p:cNvSpPr/>
          <p:nvPr/>
        </p:nvSpPr>
        <p:spPr>
          <a:xfrm>
            <a:off x="6770846" y="2409706"/>
            <a:ext cx="214074" cy="1272183"/>
          </a:xfrm>
          <a:prstGeom prst="roundRect">
            <a:avLst>
              <a:gd name="adj" fmla="val 150008"/>
            </a:avLst>
          </a:prstGeom>
          <a:solidFill>
            <a:srgbClr val="D4E9F7"/>
          </a:solidFill>
          <a:ln w="7620">
            <a:solidFill>
              <a:srgbClr val="BACFDD"/>
            </a:solidFill>
            <a:prstDash val="solid"/>
          </a:ln>
        </p:spPr>
      </p:sp>
      <p:sp>
        <p:nvSpPr>
          <p:cNvPr id="8" name="Shape 4"/>
          <p:cNvSpPr/>
          <p:nvPr/>
        </p:nvSpPr>
        <p:spPr>
          <a:xfrm>
            <a:off x="6556772" y="2269212"/>
            <a:ext cx="642223" cy="642223"/>
          </a:xfrm>
          <a:prstGeom prst="roundRect">
            <a:avLst>
              <a:gd name="adj" fmla="val 71190"/>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5"/>
          <a:stretch>
            <a:fillRect/>
          </a:stretch>
        </p:blipFill>
        <p:spPr>
          <a:xfrm>
            <a:off x="6717268" y="2389703"/>
            <a:ext cx="321112" cy="401360"/>
          </a:xfrm>
          <a:prstGeom prst="rect">
            <a:avLst/>
          </a:prstGeom>
        </p:spPr>
      </p:pic>
      <p:sp>
        <p:nvSpPr>
          <p:cNvPr id="10" name="Text 5"/>
          <p:cNvSpPr/>
          <p:nvPr/>
        </p:nvSpPr>
        <p:spPr>
          <a:xfrm>
            <a:off x="7413069" y="2302669"/>
            <a:ext cx="3433643"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Time Slot Recommendation</a:t>
            </a:r>
            <a:endParaRPr lang="en-US" sz="2200" dirty="0"/>
          </a:p>
        </p:txBody>
      </p:sp>
      <p:sp>
        <p:nvSpPr>
          <p:cNvPr id="11" name="Text 6"/>
          <p:cNvSpPr/>
          <p:nvPr/>
        </p:nvSpPr>
        <p:spPr>
          <a:xfrm>
            <a:off x="7413069" y="2783086"/>
            <a:ext cx="6468070" cy="684848"/>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The AI intelligently recommends the most suitable time blocks for dedicated study across different subjects.</a:t>
            </a:r>
            <a:endParaRPr lang="en-US" sz="1650" dirty="0"/>
          </a:p>
        </p:txBody>
      </p:sp>
      <p:sp>
        <p:nvSpPr>
          <p:cNvPr id="12" name="Shape 7"/>
          <p:cNvSpPr/>
          <p:nvPr/>
        </p:nvSpPr>
        <p:spPr>
          <a:xfrm>
            <a:off x="7091958" y="4217194"/>
            <a:ext cx="214074" cy="1272183"/>
          </a:xfrm>
          <a:prstGeom prst="roundRect">
            <a:avLst>
              <a:gd name="adj" fmla="val 150008"/>
            </a:avLst>
          </a:prstGeom>
          <a:solidFill>
            <a:srgbClr val="D4E9F7"/>
          </a:solidFill>
          <a:ln w="7620">
            <a:solidFill>
              <a:srgbClr val="BACFDD"/>
            </a:solidFill>
            <a:prstDash val="solid"/>
          </a:ln>
        </p:spPr>
      </p:sp>
      <p:sp>
        <p:nvSpPr>
          <p:cNvPr id="13" name="Shape 8"/>
          <p:cNvSpPr/>
          <p:nvPr/>
        </p:nvSpPr>
        <p:spPr>
          <a:xfrm>
            <a:off x="6877883" y="4076700"/>
            <a:ext cx="642223" cy="642223"/>
          </a:xfrm>
          <a:prstGeom prst="roundRect">
            <a:avLst>
              <a:gd name="adj" fmla="val 71190"/>
            </a:avLst>
          </a:prstGeom>
          <a:solidFill>
            <a:srgbClr val="D4E9F7"/>
          </a:solidFill>
          <a:ln w="7620">
            <a:solidFill>
              <a:srgbClr val="BACFDD"/>
            </a:solidFill>
            <a:prstDash val="solid"/>
          </a:ln>
        </p:spPr>
      </p:sp>
      <p:pic>
        <p:nvPicPr>
          <p:cNvPr id="14" name="Image 3" descr="preencoded.png"/>
          <p:cNvPicPr>
            <a:picLocks noChangeAspect="1"/>
          </p:cNvPicPr>
          <p:nvPr/>
        </p:nvPicPr>
        <p:blipFill>
          <a:blip r:embed="rId6"/>
          <a:stretch>
            <a:fillRect/>
          </a:stretch>
        </p:blipFill>
        <p:spPr>
          <a:xfrm>
            <a:off x="7038380" y="4197191"/>
            <a:ext cx="321112" cy="401360"/>
          </a:xfrm>
          <a:prstGeom prst="rect">
            <a:avLst/>
          </a:prstGeom>
        </p:spPr>
      </p:pic>
      <p:sp>
        <p:nvSpPr>
          <p:cNvPr id="15" name="Text 9"/>
          <p:cNvSpPr/>
          <p:nvPr/>
        </p:nvSpPr>
        <p:spPr>
          <a:xfrm>
            <a:off x="7734181" y="4110157"/>
            <a:ext cx="2816900"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Monitoring &amp; Tracking</a:t>
            </a:r>
            <a:endParaRPr lang="en-US" sz="2200" dirty="0"/>
          </a:p>
        </p:txBody>
      </p:sp>
      <p:sp>
        <p:nvSpPr>
          <p:cNvPr id="16" name="Text 10"/>
          <p:cNvSpPr/>
          <p:nvPr/>
        </p:nvSpPr>
        <p:spPr>
          <a:xfrm>
            <a:off x="7734181" y="4590574"/>
            <a:ext cx="6146959" cy="684848"/>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The application actively sends reminders and records real-time progress against the set learning milestones.</a:t>
            </a:r>
            <a:endParaRPr lang="en-US" sz="1650" dirty="0"/>
          </a:p>
        </p:txBody>
      </p:sp>
      <p:sp>
        <p:nvSpPr>
          <p:cNvPr id="17" name="Shape 11"/>
          <p:cNvSpPr/>
          <p:nvPr/>
        </p:nvSpPr>
        <p:spPr>
          <a:xfrm>
            <a:off x="7413069" y="6024682"/>
            <a:ext cx="214074" cy="1614607"/>
          </a:xfrm>
          <a:prstGeom prst="roundRect">
            <a:avLst>
              <a:gd name="adj" fmla="val 150008"/>
            </a:avLst>
          </a:prstGeom>
          <a:solidFill>
            <a:srgbClr val="D4E9F7"/>
          </a:solidFill>
          <a:ln w="7620">
            <a:solidFill>
              <a:srgbClr val="BACFDD"/>
            </a:solidFill>
            <a:prstDash val="solid"/>
          </a:ln>
        </p:spPr>
      </p:sp>
      <p:sp>
        <p:nvSpPr>
          <p:cNvPr id="18" name="Shape 12"/>
          <p:cNvSpPr/>
          <p:nvPr/>
        </p:nvSpPr>
        <p:spPr>
          <a:xfrm>
            <a:off x="7198995" y="5884188"/>
            <a:ext cx="642223" cy="642223"/>
          </a:xfrm>
          <a:prstGeom prst="roundRect">
            <a:avLst>
              <a:gd name="adj" fmla="val 71190"/>
            </a:avLst>
          </a:prstGeom>
          <a:solidFill>
            <a:srgbClr val="D4E9F7"/>
          </a:solidFill>
          <a:ln w="7620">
            <a:solidFill>
              <a:srgbClr val="BACFDD"/>
            </a:solidFill>
            <a:prstDash val="solid"/>
          </a:ln>
        </p:spPr>
      </p:sp>
      <p:pic>
        <p:nvPicPr>
          <p:cNvPr id="19" name="Image 4" descr="preencoded.png"/>
          <p:cNvPicPr>
            <a:picLocks noChangeAspect="1"/>
          </p:cNvPicPr>
          <p:nvPr/>
        </p:nvPicPr>
        <p:blipFill>
          <a:blip r:embed="rId7"/>
          <a:stretch>
            <a:fillRect/>
          </a:stretch>
        </p:blipFill>
        <p:spPr>
          <a:xfrm>
            <a:off x="7359491" y="6004679"/>
            <a:ext cx="321112" cy="401360"/>
          </a:xfrm>
          <a:prstGeom prst="rect">
            <a:avLst/>
          </a:prstGeom>
        </p:spPr>
      </p:pic>
      <p:sp>
        <p:nvSpPr>
          <p:cNvPr id="20" name="Text 13"/>
          <p:cNvSpPr/>
          <p:nvPr/>
        </p:nvSpPr>
        <p:spPr>
          <a:xfrm>
            <a:off x="8055292" y="5917644"/>
            <a:ext cx="2816900"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Motivational Feedback</a:t>
            </a:r>
            <a:endParaRPr lang="en-US" sz="2200" dirty="0"/>
          </a:p>
        </p:txBody>
      </p:sp>
      <p:sp>
        <p:nvSpPr>
          <p:cNvPr id="21" name="Text 14"/>
          <p:cNvSpPr/>
          <p:nvPr/>
        </p:nvSpPr>
        <p:spPr>
          <a:xfrm>
            <a:off x="8055292" y="6398062"/>
            <a:ext cx="5825847" cy="1027271"/>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Users receive positive and constructive feedback immediately after completing a study session to maintain momentum.</a:t>
            </a:r>
            <a:endParaRPr lang="en-US" sz="1650" dirty="0"/>
          </a:p>
        </p:txBody>
      </p:sp>
      <p:pic>
        <p:nvPicPr>
          <p:cNvPr id="22" name="Picture 21" descr="Screenshot 2025-10-15 094650.png"/>
          <p:cNvPicPr>
            <a:picLocks noChangeAspect="1"/>
          </p:cNvPicPr>
          <p:nvPr/>
        </p:nvPicPr>
        <p:blipFill>
          <a:blip r:embed="rId8"/>
          <a:stretch>
            <a:fillRect/>
          </a:stretch>
        </p:blipFill>
        <p:spPr>
          <a:xfrm>
            <a:off x="11414274" y="7499174"/>
            <a:ext cx="3150810" cy="6553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8165" y="438626"/>
            <a:ext cx="7808952" cy="524589"/>
          </a:xfrm>
          <a:prstGeom prst="rect">
            <a:avLst/>
          </a:prstGeom>
          <a:noFill/>
          <a:ln/>
        </p:spPr>
        <p:txBody>
          <a:bodyPr wrap="none" lIns="0" tIns="0" rIns="0" bIns="0" rtlCol="0" anchor="t"/>
          <a:lstStyle/>
          <a:p>
            <a:pPr marL="0" indent="0" algn="l">
              <a:lnSpc>
                <a:spcPts val="4100"/>
              </a:lnSpc>
              <a:buNone/>
            </a:pPr>
            <a:r>
              <a:rPr lang="en-US" sz="3300" b="1" dirty="0">
                <a:solidFill>
                  <a:srgbClr val="2E3C4E"/>
                </a:solidFill>
                <a:latin typeface="Barlow Bold" pitchFamily="34" charset="0"/>
                <a:ea typeface="Barlow Bold" pitchFamily="34" charset="-122"/>
                <a:cs typeface="Barlow Bold" pitchFamily="34" charset="-120"/>
              </a:rPr>
              <a:t>User Testimonials &amp; Personal Experiences</a:t>
            </a:r>
            <a:endParaRPr lang="en-US" sz="3300" dirty="0"/>
          </a:p>
        </p:txBody>
      </p:sp>
      <p:pic>
        <p:nvPicPr>
          <p:cNvPr id="3" name="Image 0" descr="preencoded.png"/>
          <p:cNvPicPr>
            <a:picLocks noChangeAspect="1"/>
          </p:cNvPicPr>
          <p:nvPr/>
        </p:nvPicPr>
        <p:blipFill>
          <a:blip r:embed="rId3"/>
          <a:stretch>
            <a:fillRect/>
          </a:stretch>
        </p:blipFill>
        <p:spPr>
          <a:xfrm>
            <a:off x="558165" y="1282184"/>
            <a:ext cx="4371737" cy="4371737"/>
          </a:xfrm>
          <a:prstGeom prst="rect">
            <a:avLst/>
          </a:prstGeom>
        </p:spPr>
      </p:pic>
      <p:sp>
        <p:nvSpPr>
          <p:cNvPr id="4" name="Text 1"/>
          <p:cNvSpPr/>
          <p:nvPr/>
        </p:nvSpPr>
        <p:spPr>
          <a:xfrm>
            <a:off x="558165"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Sarah Chen</a:t>
            </a:r>
            <a:endParaRPr lang="en-US" sz="1650" dirty="0"/>
          </a:p>
        </p:txBody>
      </p:sp>
      <p:sp>
        <p:nvSpPr>
          <p:cNvPr id="5" name="Text 2"/>
          <p:cNvSpPr/>
          <p:nvPr/>
        </p:nvSpPr>
        <p:spPr>
          <a:xfrm>
            <a:off x="558165" y="6043613"/>
            <a:ext cx="4371737"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Undergraduate, Computer Science</a:t>
            </a:r>
            <a:endParaRPr lang="en-US" sz="1250" dirty="0"/>
          </a:p>
        </p:txBody>
      </p:sp>
      <p:sp>
        <p:nvSpPr>
          <p:cNvPr id="6" name="Text 3"/>
          <p:cNvSpPr/>
          <p:nvPr/>
        </p:nvSpPr>
        <p:spPr>
          <a:xfrm>
            <a:off x="558165" y="6298883"/>
            <a:ext cx="4371737" cy="178689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"The AI Study Buddy has been a game-changer for my Computer Science degree. The time slot recommendations perfectly fit my busy schedule, and the progress tracking keeps me motivated. I've seen a significant improvement in my retention of complex algorithms, all thanks to its adaptive learning approach!"</a:t>
            </a:r>
            <a:endParaRPr lang="en-US" sz="1250" dirty="0"/>
          </a:p>
        </p:txBody>
      </p:sp>
      <p:pic>
        <p:nvPicPr>
          <p:cNvPr id="7" name="Image 1" descr="preencoded.png"/>
          <p:cNvPicPr>
            <a:picLocks noChangeAspect="1"/>
          </p:cNvPicPr>
          <p:nvPr/>
        </p:nvPicPr>
        <p:blipFill>
          <a:blip r:embed="rId4"/>
          <a:stretch>
            <a:fillRect/>
          </a:stretch>
        </p:blipFill>
        <p:spPr>
          <a:xfrm>
            <a:off x="5129213" y="1282184"/>
            <a:ext cx="4371856" cy="4371856"/>
          </a:xfrm>
          <a:prstGeom prst="rect">
            <a:avLst/>
          </a:prstGeom>
        </p:spPr>
      </p:pic>
      <p:sp>
        <p:nvSpPr>
          <p:cNvPr id="8" name="Text 4"/>
          <p:cNvSpPr/>
          <p:nvPr/>
        </p:nvSpPr>
        <p:spPr>
          <a:xfrm>
            <a:off x="5061857"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Omar Hassan</a:t>
            </a:r>
            <a:endParaRPr lang="en-US" sz="1650" dirty="0"/>
          </a:p>
        </p:txBody>
      </p:sp>
      <p:sp>
        <p:nvSpPr>
          <p:cNvPr id="9" name="Text 5"/>
          <p:cNvSpPr/>
          <p:nvPr/>
        </p:nvSpPr>
        <p:spPr>
          <a:xfrm>
            <a:off x="5129213" y="6075760"/>
            <a:ext cx="4371856"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Postgraduate, Mechanical Engineering</a:t>
            </a:r>
            <a:endParaRPr lang="en-US" sz="1250" dirty="0"/>
          </a:p>
        </p:txBody>
      </p:sp>
      <p:sp>
        <p:nvSpPr>
          <p:cNvPr id="10" name="Text 6"/>
          <p:cNvSpPr/>
          <p:nvPr/>
        </p:nvSpPr>
        <p:spPr>
          <a:xfrm>
            <a:off x="5140099" y="6361321"/>
            <a:ext cx="4371856" cy="153162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"As a postgraduate student, managing research and coursework is tough. This app's automatic planning feature is brilliant; it breaks down my study topics based on difficulty and allocates time efficiently. The motivational feedback after each session is a great boost too!"</a:t>
            </a:r>
            <a:endParaRPr lang="en-US" sz="1250" dirty="0"/>
          </a:p>
        </p:txBody>
      </p:sp>
      <p:pic>
        <p:nvPicPr>
          <p:cNvPr id="11" name="Image 2" descr="preencoded.png"/>
          <p:cNvPicPr>
            <a:picLocks noChangeAspect="1"/>
          </p:cNvPicPr>
          <p:nvPr/>
        </p:nvPicPr>
        <p:blipFill>
          <a:blip r:embed="rId5"/>
          <a:stretch>
            <a:fillRect/>
          </a:stretch>
        </p:blipFill>
        <p:spPr>
          <a:xfrm>
            <a:off x="9700379" y="1282184"/>
            <a:ext cx="4371856" cy="4371856"/>
          </a:xfrm>
          <a:prstGeom prst="rect">
            <a:avLst/>
          </a:prstGeom>
        </p:spPr>
      </p:pic>
      <p:sp>
        <p:nvSpPr>
          <p:cNvPr id="12" name="Text 7"/>
          <p:cNvSpPr/>
          <p:nvPr/>
        </p:nvSpPr>
        <p:spPr>
          <a:xfrm>
            <a:off x="9700379"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Priya Sharma</a:t>
            </a:r>
            <a:endParaRPr lang="en-US" sz="1650" dirty="0"/>
          </a:p>
        </p:txBody>
      </p:sp>
      <p:sp>
        <p:nvSpPr>
          <p:cNvPr id="13" name="Text 8"/>
          <p:cNvSpPr/>
          <p:nvPr/>
        </p:nvSpPr>
        <p:spPr>
          <a:xfrm>
            <a:off x="9700379" y="6043613"/>
            <a:ext cx="4371856"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High School Student, IB Program</a:t>
            </a:r>
            <a:endParaRPr lang="en-US" sz="1250" dirty="0"/>
          </a:p>
        </p:txBody>
      </p:sp>
      <p:sp>
        <p:nvSpPr>
          <p:cNvPr id="14" name="Text 9"/>
          <p:cNvSpPr/>
          <p:nvPr/>
        </p:nvSpPr>
        <p:spPr>
          <a:xfrm>
            <a:off x="9700379" y="6361321"/>
            <a:ext cx="4371856" cy="153162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"Studying for the IB program requires intense focus across many subjects. The AI Study Buddy helps me organize my study blocks and gives me clear insights into my strengths and weaknesses. My grades have improved, and I feel much more confident heading into exams!"</a:t>
            </a:r>
            <a:endParaRPr lang="en-US" sz="1250" dirty="0"/>
          </a:p>
        </p:txBody>
      </p:sp>
      <p:pic>
        <p:nvPicPr>
          <p:cNvPr id="15" name="Picture 14" descr="Screenshot 2025-10-15 094650.png"/>
          <p:cNvPicPr>
            <a:picLocks noChangeAspect="1"/>
          </p:cNvPicPr>
          <p:nvPr/>
        </p:nvPicPr>
        <p:blipFill>
          <a:blip r:embed="rId6"/>
          <a:stretch>
            <a:fillRect/>
          </a:stretch>
        </p:blipFill>
        <p:spPr>
          <a:xfrm>
            <a:off x="11414274" y="7717971"/>
            <a:ext cx="3150810" cy="436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4014" y="616148"/>
            <a:ext cx="5307449" cy="514350"/>
          </a:xfrm>
          <a:prstGeom prst="rect">
            <a:avLst/>
          </a:prstGeom>
          <a:noFill/>
          <a:ln/>
        </p:spPr>
        <p:txBody>
          <a:bodyPr wrap="none" lIns="0" tIns="0" rIns="0" bIns="0" rtlCol="0" anchor="t"/>
          <a:lstStyle/>
          <a:p>
            <a:pPr marL="0" indent="0" algn="l">
              <a:lnSpc>
                <a:spcPts val="4000"/>
              </a:lnSpc>
              <a:buNone/>
            </a:pPr>
            <a:r>
              <a:rPr lang="en-US" sz="3200" b="1" dirty="0">
                <a:solidFill>
                  <a:srgbClr val="2E3C4E"/>
                </a:solidFill>
                <a:latin typeface="Barlow Bold" pitchFamily="34" charset="0"/>
                <a:ea typeface="Barlow Bold" pitchFamily="34" charset="-122"/>
                <a:cs typeface="Barlow Bold" pitchFamily="34" charset="-120"/>
              </a:rPr>
              <a:t>Information Architecture (IA)</a:t>
            </a:r>
            <a:endParaRPr lang="en-US" sz="3200" dirty="0"/>
          </a:p>
        </p:txBody>
      </p:sp>
      <p:sp>
        <p:nvSpPr>
          <p:cNvPr id="3" name="Text 1"/>
          <p:cNvSpPr/>
          <p:nvPr/>
        </p:nvSpPr>
        <p:spPr>
          <a:xfrm>
            <a:off x="684014" y="1521262"/>
            <a:ext cx="13262372" cy="625078"/>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The app’s structure is clean and intuitively logical—each section focuses on removing friction and helping the student achieve learning consistency.</a:t>
            </a:r>
            <a:endParaRPr lang="en-US" sz="1500" dirty="0"/>
          </a:p>
        </p:txBody>
      </p:sp>
      <p:sp>
        <p:nvSpPr>
          <p:cNvPr id="4" name="Text 2"/>
          <p:cNvSpPr/>
          <p:nvPr/>
        </p:nvSpPr>
        <p:spPr>
          <a:xfrm>
            <a:off x="2129671" y="2783443"/>
            <a:ext cx="2571512" cy="321469"/>
          </a:xfrm>
          <a:prstGeom prst="rect">
            <a:avLst/>
          </a:prstGeom>
          <a:noFill/>
          <a:ln/>
        </p:spPr>
        <p:txBody>
          <a:bodyPr wrap="none" lIns="0" tIns="0" rIns="0" bIns="0" rtlCol="0" anchor="t"/>
          <a:lstStyle/>
          <a:p>
            <a:pPr marL="0" indent="0" algn="r">
              <a:lnSpc>
                <a:spcPts val="2500"/>
              </a:lnSpc>
              <a:buNone/>
            </a:pPr>
            <a:r>
              <a:rPr lang="en-US" sz="2000" b="1" dirty="0">
                <a:solidFill>
                  <a:srgbClr val="384653"/>
                </a:solidFill>
                <a:latin typeface="Barlow Bold" pitchFamily="34" charset="0"/>
                <a:ea typeface="Barlow Bold" pitchFamily="34" charset="-122"/>
                <a:cs typeface="Barlow Bold" pitchFamily="34" charset="-120"/>
              </a:rPr>
              <a:t>Dashboard</a:t>
            </a:r>
            <a:endParaRPr lang="en-US" sz="2000" dirty="0"/>
          </a:p>
        </p:txBody>
      </p:sp>
      <p:sp>
        <p:nvSpPr>
          <p:cNvPr id="5" name="Text 3"/>
          <p:cNvSpPr/>
          <p:nvPr/>
        </p:nvSpPr>
        <p:spPr>
          <a:xfrm>
            <a:off x="684014" y="3222069"/>
            <a:ext cx="4017169" cy="937617"/>
          </a:xfrm>
          <a:prstGeom prst="rect">
            <a:avLst/>
          </a:prstGeom>
          <a:noFill/>
          <a:ln/>
        </p:spPr>
        <p:txBody>
          <a:bodyPr wrap="square" lIns="0" tIns="0" rIns="0" bIns="0" rtlCol="0" anchor="t"/>
          <a:lstStyle/>
          <a:p>
            <a:pPr marL="0" indent="0" algn="r">
              <a:lnSpc>
                <a:spcPts val="2450"/>
              </a:lnSpc>
              <a:buNone/>
            </a:pPr>
            <a:r>
              <a:rPr lang="en-US" sz="1500" dirty="0">
                <a:solidFill>
                  <a:srgbClr val="384653"/>
                </a:solidFill>
                <a:latin typeface="Montserrat" pitchFamily="34" charset="0"/>
                <a:ea typeface="Montserrat" pitchFamily="34" charset="-122"/>
                <a:cs typeface="Montserrat" pitchFamily="34" charset="-120"/>
              </a:rPr>
              <a:t>Provides a high-level overview of all subjects, upcoming deadlines, and current progress metrics.</a:t>
            </a:r>
            <a:endParaRPr lang="en-US" sz="1500" dirty="0"/>
          </a:p>
        </p:txBody>
      </p:sp>
      <p:pic>
        <p:nvPicPr>
          <p:cNvPr id="6" name="Image 0" descr="preencoded.png"/>
          <p:cNvPicPr>
            <a:picLocks noChangeAspect="1"/>
          </p:cNvPicPr>
          <p:nvPr/>
        </p:nvPicPr>
        <p:blipFill>
          <a:blip r:embed="rId3"/>
          <a:stretch>
            <a:fillRect/>
          </a:stretch>
        </p:blipFill>
        <p:spPr>
          <a:xfrm>
            <a:off x="4994315" y="2402681"/>
            <a:ext cx="4641771" cy="4641771"/>
          </a:xfrm>
          <a:prstGeom prst="rect">
            <a:avLst/>
          </a:prstGeom>
        </p:spPr>
      </p:pic>
      <p:pic>
        <p:nvPicPr>
          <p:cNvPr id="7" name="Image 1" descr="preencoded.png"/>
          <p:cNvPicPr>
            <a:picLocks noChangeAspect="1"/>
          </p:cNvPicPr>
          <p:nvPr/>
        </p:nvPicPr>
        <p:blipFill>
          <a:blip r:embed="rId4"/>
          <a:stretch>
            <a:fillRect/>
          </a:stretch>
        </p:blipFill>
        <p:spPr>
          <a:xfrm>
            <a:off x="5854482" y="3585746"/>
            <a:ext cx="292418" cy="365522"/>
          </a:xfrm>
          <a:prstGeom prst="rect">
            <a:avLst/>
          </a:prstGeom>
        </p:spPr>
      </p:pic>
      <p:sp>
        <p:nvSpPr>
          <p:cNvPr id="8" name="Text 4"/>
          <p:cNvSpPr/>
          <p:nvPr/>
        </p:nvSpPr>
        <p:spPr>
          <a:xfrm>
            <a:off x="9929217" y="2366129"/>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Add Subject</a:t>
            </a:r>
            <a:endParaRPr lang="en-US" sz="2000" dirty="0"/>
          </a:p>
        </p:txBody>
      </p:sp>
      <p:sp>
        <p:nvSpPr>
          <p:cNvPr id="9" name="Text 5"/>
          <p:cNvSpPr/>
          <p:nvPr/>
        </p:nvSpPr>
        <p:spPr>
          <a:xfrm>
            <a:off x="9929217" y="2804755"/>
            <a:ext cx="4017169"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Input module for users to enter subject details, topics, and initial assessment of difficulty.</a:t>
            </a:r>
            <a:endParaRPr lang="en-US" sz="1500" dirty="0"/>
          </a:p>
        </p:txBody>
      </p:sp>
      <p:pic>
        <p:nvPicPr>
          <p:cNvPr id="10" name="Image 2" descr="preencoded.png"/>
          <p:cNvPicPr>
            <a:picLocks noChangeAspect="1"/>
          </p:cNvPicPr>
          <p:nvPr/>
        </p:nvPicPr>
        <p:blipFill>
          <a:blip r:embed="rId5"/>
          <a:stretch>
            <a:fillRect/>
          </a:stretch>
        </p:blipFill>
        <p:spPr>
          <a:xfrm>
            <a:off x="4994315" y="2402681"/>
            <a:ext cx="4641771" cy="4641771"/>
          </a:xfrm>
          <a:prstGeom prst="rect">
            <a:avLst/>
          </a:prstGeom>
        </p:spPr>
      </p:pic>
      <p:pic>
        <p:nvPicPr>
          <p:cNvPr id="11" name="Image 3" descr="preencoded.png"/>
          <p:cNvPicPr>
            <a:picLocks noChangeAspect="1"/>
          </p:cNvPicPr>
          <p:nvPr/>
        </p:nvPicPr>
        <p:blipFill>
          <a:blip r:embed="rId6"/>
          <a:stretch>
            <a:fillRect/>
          </a:stretch>
        </p:blipFill>
        <p:spPr>
          <a:xfrm>
            <a:off x="7670899" y="2995553"/>
            <a:ext cx="292418" cy="365522"/>
          </a:xfrm>
          <a:prstGeom prst="rect">
            <a:avLst/>
          </a:prstGeom>
        </p:spPr>
      </p:pic>
      <p:sp>
        <p:nvSpPr>
          <p:cNvPr id="12" name="Text 6"/>
          <p:cNvSpPr/>
          <p:nvPr/>
        </p:nvSpPr>
        <p:spPr>
          <a:xfrm>
            <a:off x="10026848" y="4035504"/>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Schedule</a:t>
            </a:r>
            <a:endParaRPr lang="en-US" sz="2000" dirty="0"/>
          </a:p>
        </p:txBody>
      </p:sp>
      <p:sp>
        <p:nvSpPr>
          <p:cNvPr id="13" name="Text 7"/>
          <p:cNvSpPr/>
          <p:nvPr/>
        </p:nvSpPr>
        <p:spPr>
          <a:xfrm>
            <a:off x="10026848" y="4474131"/>
            <a:ext cx="3919537"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Displays the dynamically generated, AI-optimized daily and weekly study timetable.</a:t>
            </a:r>
            <a:endParaRPr lang="en-US" sz="1500" dirty="0"/>
          </a:p>
        </p:txBody>
      </p:sp>
      <p:pic>
        <p:nvPicPr>
          <p:cNvPr id="14" name="Image 4" descr="preencoded.png"/>
          <p:cNvPicPr>
            <a:picLocks noChangeAspect="1"/>
          </p:cNvPicPr>
          <p:nvPr/>
        </p:nvPicPr>
        <p:blipFill>
          <a:blip r:embed="rId7"/>
          <a:stretch>
            <a:fillRect/>
          </a:stretch>
        </p:blipFill>
        <p:spPr>
          <a:xfrm>
            <a:off x="4994315" y="2402681"/>
            <a:ext cx="4641771" cy="4641771"/>
          </a:xfrm>
          <a:prstGeom prst="rect">
            <a:avLst/>
          </a:prstGeom>
        </p:spPr>
      </p:pic>
      <p:pic>
        <p:nvPicPr>
          <p:cNvPr id="15" name="Image 5" descr="preencoded.png"/>
          <p:cNvPicPr>
            <a:picLocks noChangeAspect="1"/>
          </p:cNvPicPr>
          <p:nvPr/>
        </p:nvPicPr>
        <p:blipFill>
          <a:blip r:embed="rId8"/>
          <a:stretch>
            <a:fillRect/>
          </a:stretch>
        </p:blipFill>
        <p:spPr>
          <a:xfrm>
            <a:off x="8793540" y="4540746"/>
            <a:ext cx="292418" cy="365522"/>
          </a:xfrm>
          <a:prstGeom prst="rect">
            <a:avLst/>
          </a:prstGeom>
        </p:spPr>
      </p:pic>
      <p:sp>
        <p:nvSpPr>
          <p:cNvPr id="16" name="Text 8"/>
          <p:cNvSpPr/>
          <p:nvPr/>
        </p:nvSpPr>
        <p:spPr>
          <a:xfrm>
            <a:off x="9929217" y="5704880"/>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Reminders</a:t>
            </a:r>
            <a:endParaRPr lang="en-US" sz="2000" dirty="0"/>
          </a:p>
        </p:txBody>
      </p:sp>
      <p:sp>
        <p:nvSpPr>
          <p:cNvPr id="17" name="Text 9"/>
          <p:cNvSpPr/>
          <p:nvPr/>
        </p:nvSpPr>
        <p:spPr>
          <a:xfrm>
            <a:off x="9929217" y="6143506"/>
            <a:ext cx="4017169"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Customizable settings for push notifications and email alerts to ensure timely study commencement.</a:t>
            </a:r>
            <a:endParaRPr lang="en-US" sz="1500" dirty="0"/>
          </a:p>
        </p:txBody>
      </p:sp>
      <p:pic>
        <p:nvPicPr>
          <p:cNvPr id="18" name="Image 6" descr="preencoded.png"/>
          <p:cNvPicPr>
            <a:picLocks noChangeAspect="1"/>
          </p:cNvPicPr>
          <p:nvPr/>
        </p:nvPicPr>
        <p:blipFill>
          <a:blip r:embed="rId9"/>
          <a:stretch>
            <a:fillRect/>
          </a:stretch>
        </p:blipFill>
        <p:spPr>
          <a:xfrm>
            <a:off x="4994315" y="2402681"/>
            <a:ext cx="4641771" cy="4641771"/>
          </a:xfrm>
          <a:prstGeom prst="rect">
            <a:avLst/>
          </a:prstGeom>
        </p:spPr>
      </p:pic>
      <p:pic>
        <p:nvPicPr>
          <p:cNvPr id="19" name="Image 7" descr="preencoded.png"/>
          <p:cNvPicPr>
            <a:picLocks noChangeAspect="1"/>
          </p:cNvPicPr>
          <p:nvPr/>
        </p:nvPicPr>
        <p:blipFill>
          <a:blip r:embed="rId10"/>
          <a:stretch>
            <a:fillRect/>
          </a:stretch>
        </p:blipFill>
        <p:spPr>
          <a:xfrm>
            <a:off x="7670899" y="6085820"/>
            <a:ext cx="292418" cy="365522"/>
          </a:xfrm>
          <a:prstGeom prst="rect">
            <a:avLst/>
          </a:prstGeom>
        </p:spPr>
      </p:pic>
      <p:sp>
        <p:nvSpPr>
          <p:cNvPr id="20" name="Text 10"/>
          <p:cNvSpPr/>
          <p:nvPr/>
        </p:nvSpPr>
        <p:spPr>
          <a:xfrm>
            <a:off x="2129671" y="5287447"/>
            <a:ext cx="2571512" cy="321469"/>
          </a:xfrm>
          <a:prstGeom prst="rect">
            <a:avLst/>
          </a:prstGeom>
          <a:noFill/>
          <a:ln/>
        </p:spPr>
        <p:txBody>
          <a:bodyPr wrap="none" lIns="0" tIns="0" rIns="0" bIns="0" rtlCol="0" anchor="t"/>
          <a:lstStyle/>
          <a:p>
            <a:pPr marL="0" indent="0" algn="r">
              <a:lnSpc>
                <a:spcPts val="2500"/>
              </a:lnSpc>
              <a:buNone/>
            </a:pPr>
            <a:r>
              <a:rPr lang="en-US" sz="2000" b="1" dirty="0">
                <a:solidFill>
                  <a:srgbClr val="384653"/>
                </a:solidFill>
                <a:latin typeface="Barlow Bold" pitchFamily="34" charset="0"/>
                <a:ea typeface="Barlow Bold" pitchFamily="34" charset="-122"/>
                <a:cs typeface="Barlow Bold" pitchFamily="34" charset="-120"/>
              </a:rPr>
              <a:t>Reports</a:t>
            </a:r>
            <a:endParaRPr lang="en-US" sz="2000" dirty="0"/>
          </a:p>
        </p:txBody>
      </p:sp>
      <p:sp>
        <p:nvSpPr>
          <p:cNvPr id="21" name="Text 11"/>
          <p:cNvSpPr/>
          <p:nvPr/>
        </p:nvSpPr>
        <p:spPr>
          <a:xfrm>
            <a:off x="684014" y="5726073"/>
            <a:ext cx="4017169" cy="937617"/>
          </a:xfrm>
          <a:prstGeom prst="rect">
            <a:avLst/>
          </a:prstGeom>
          <a:noFill/>
          <a:ln/>
        </p:spPr>
        <p:txBody>
          <a:bodyPr wrap="square" lIns="0" tIns="0" rIns="0" bIns="0" rtlCol="0" anchor="t"/>
          <a:lstStyle/>
          <a:p>
            <a:pPr marL="0" indent="0" algn="r">
              <a:lnSpc>
                <a:spcPts val="2450"/>
              </a:lnSpc>
              <a:buNone/>
            </a:pPr>
            <a:r>
              <a:rPr lang="en-US" sz="1500" dirty="0">
                <a:solidFill>
                  <a:srgbClr val="384653"/>
                </a:solidFill>
                <a:latin typeface="Montserrat" pitchFamily="34" charset="0"/>
                <a:ea typeface="Montserrat" pitchFamily="34" charset="-122"/>
                <a:cs typeface="Montserrat" pitchFamily="34" charset="-120"/>
              </a:rPr>
              <a:t>Detailed analytics of study time, subject coverage, and logs of any missed or rescheduled sessions.</a:t>
            </a:r>
            <a:endParaRPr lang="en-US" sz="1500" dirty="0"/>
          </a:p>
        </p:txBody>
      </p:sp>
      <p:pic>
        <p:nvPicPr>
          <p:cNvPr id="22" name="Image 8" descr="preencoded.png"/>
          <p:cNvPicPr>
            <a:picLocks noChangeAspect="1"/>
          </p:cNvPicPr>
          <p:nvPr/>
        </p:nvPicPr>
        <p:blipFill>
          <a:blip r:embed="rId11"/>
          <a:stretch>
            <a:fillRect/>
          </a:stretch>
        </p:blipFill>
        <p:spPr>
          <a:xfrm>
            <a:off x="4994315" y="2402681"/>
            <a:ext cx="4641771" cy="4641771"/>
          </a:xfrm>
          <a:prstGeom prst="rect">
            <a:avLst/>
          </a:prstGeom>
        </p:spPr>
      </p:pic>
      <p:pic>
        <p:nvPicPr>
          <p:cNvPr id="23" name="Image 9" descr="preencoded.png"/>
          <p:cNvPicPr>
            <a:picLocks noChangeAspect="1"/>
          </p:cNvPicPr>
          <p:nvPr/>
        </p:nvPicPr>
        <p:blipFill>
          <a:blip r:embed="rId12"/>
          <a:stretch>
            <a:fillRect/>
          </a:stretch>
        </p:blipFill>
        <p:spPr>
          <a:xfrm>
            <a:off x="5854482" y="5495627"/>
            <a:ext cx="292418" cy="365522"/>
          </a:xfrm>
          <a:prstGeom prst="rect">
            <a:avLst/>
          </a:prstGeom>
        </p:spPr>
      </p:pic>
      <p:sp>
        <p:nvSpPr>
          <p:cNvPr id="24" name="Text 12"/>
          <p:cNvSpPr/>
          <p:nvPr/>
        </p:nvSpPr>
        <p:spPr>
          <a:xfrm>
            <a:off x="684014" y="7300912"/>
            <a:ext cx="13262372" cy="312539"/>
          </a:xfrm>
          <a:prstGeom prst="rect">
            <a:avLst/>
          </a:prstGeom>
          <a:noFill/>
          <a:ln/>
        </p:spPr>
        <p:txBody>
          <a:bodyPr wrap="non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This five-pillar structure ensures the user has a central hub for planning and a clear path for tracking their educational development.</a:t>
            </a:r>
            <a:endParaRPr lang="en-US" sz="1500" dirty="0"/>
          </a:p>
        </p:txBody>
      </p:sp>
      <p:pic>
        <p:nvPicPr>
          <p:cNvPr id="25" name="Picture 24" descr="Screenshot 2025-10-15 094650.png"/>
          <p:cNvPicPr>
            <a:picLocks noChangeAspect="1"/>
          </p:cNvPicPr>
          <p:nvPr/>
        </p:nvPicPr>
        <p:blipFill>
          <a:blip r:embed="rId13"/>
          <a:stretch>
            <a:fillRect/>
          </a:stretch>
        </p:blipFill>
        <p:spPr>
          <a:xfrm>
            <a:off x="11425160" y="7711426"/>
            <a:ext cx="3150810" cy="4691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992</Words>
  <Application>Microsoft Office PowerPoint</Application>
  <PresentationFormat>Custom</PresentationFormat>
  <Paragraphs>106</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Bahnschrift Light</vt:lpstr>
      <vt:lpstr>Montserrat</vt:lpstr>
      <vt:lpstr>Arial</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ashme</dc:creator>
  <cp:lastModifiedBy>Lenovo</cp:lastModifiedBy>
  <cp:revision>10</cp:revision>
  <dcterms:created xsi:type="dcterms:W3CDTF">2025-10-14T17:20:23Z</dcterms:created>
  <dcterms:modified xsi:type="dcterms:W3CDTF">2025-10-16T22:05:19Z</dcterms:modified>
</cp:coreProperties>
</file>